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652" r:id="rId5"/>
    <p:sldId id="674" r:id="rId6"/>
    <p:sldId id="657" r:id="rId7"/>
    <p:sldId id="655" r:id="rId8"/>
    <p:sldId id="680" r:id="rId9"/>
    <p:sldId id="658" r:id="rId10"/>
    <p:sldId id="659" r:id="rId11"/>
    <p:sldId id="276" r:id="rId12"/>
    <p:sldId id="664" r:id="rId13"/>
    <p:sldId id="660" r:id="rId14"/>
    <p:sldId id="661" r:id="rId15"/>
    <p:sldId id="675" r:id="rId16"/>
    <p:sldId id="663" r:id="rId17"/>
    <p:sldId id="666" r:id="rId18"/>
    <p:sldId id="626" r:id="rId19"/>
    <p:sldId id="668" r:id="rId20"/>
    <p:sldId id="670" r:id="rId21"/>
    <p:sldId id="671" r:id="rId22"/>
    <p:sldId id="688" r:id="rId23"/>
    <p:sldId id="676" r:id="rId24"/>
    <p:sldId id="673" r:id="rId25"/>
    <p:sldId id="677" r:id="rId26"/>
    <p:sldId id="678" r:id="rId27"/>
    <p:sldId id="679" r:id="rId28"/>
    <p:sldId id="681" r:id="rId29"/>
    <p:sldId id="686" r:id="rId30"/>
    <p:sldId id="685" r:id="rId3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4267B2"/>
    <a:srgbClr val="5DA9DD"/>
    <a:srgbClr val="FEF3D4"/>
    <a:srgbClr val="F8E08E"/>
    <a:srgbClr val="E8303B"/>
    <a:srgbClr val="383333"/>
    <a:srgbClr val="C26E68"/>
    <a:srgbClr val="0099D2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77"/>
  </p:normalViewPr>
  <p:slideViewPr>
    <p:cSldViewPr snapToGrid="0" snapToObjects="1">
      <p:cViewPr varScale="1">
        <p:scale>
          <a:sx n="84" d="100"/>
          <a:sy n="84" d="100"/>
        </p:scale>
        <p:origin x="9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E73F7-E39D-854B-8613-3A56B7422CAE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8A2AD30-5E62-8441-A01F-D22B18218C9C}">
      <dgm:prSet phldrT="[Text]"/>
      <dgm:spPr/>
      <dgm:t>
        <a:bodyPr/>
        <a:lstStyle/>
        <a:p>
          <a:r>
            <a:rPr lang="en-US" dirty="0"/>
            <a:t>HIV</a:t>
          </a:r>
        </a:p>
      </dgm:t>
    </dgm:pt>
    <dgm:pt modelId="{E8422C44-4BB1-554D-BF1D-B30A1EC694A7}" type="parTrans" cxnId="{1F1FFFF8-E313-C64A-B1EE-67BCEC0E2DAF}">
      <dgm:prSet/>
      <dgm:spPr/>
      <dgm:t>
        <a:bodyPr/>
        <a:lstStyle/>
        <a:p>
          <a:endParaRPr lang="en-US"/>
        </a:p>
      </dgm:t>
    </dgm:pt>
    <dgm:pt modelId="{DEED5078-4E26-474E-966B-5DDB7770CD7C}" type="sibTrans" cxnId="{1F1FFFF8-E313-C64A-B1EE-67BCEC0E2DAF}">
      <dgm:prSet/>
      <dgm:spPr/>
      <dgm:t>
        <a:bodyPr/>
        <a:lstStyle/>
        <a:p>
          <a:endParaRPr lang="en-US"/>
        </a:p>
      </dgm:t>
    </dgm:pt>
    <dgm:pt modelId="{54981D70-3FEE-2843-AB83-161763A6896F}">
      <dgm:prSet phldrT="[Text]"/>
      <dgm:spPr/>
      <dgm:t>
        <a:bodyPr/>
        <a:lstStyle/>
        <a:p>
          <a:r>
            <a:rPr lang="en-US" dirty="0"/>
            <a:t>DM</a:t>
          </a:r>
        </a:p>
      </dgm:t>
    </dgm:pt>
    <dgm:pt modelId="{57CC52D4-4D1B-BA4B-8677-15F98FCAAE3E}" type="parTrans" cxnId="{22AEE052-591C-8E43-82FF-5A2BC579761A}">
      <dgm:prSet/>
      <dgm:spPr/>
      <dgm:t>
        <a:bodyPr/>
        <a:lstStyle/>
        <a:p>
          <a:endParaRPr lang="en-US"/>
        </a:p>
      </dgm:t>
    </dgm:pt>
    <dgm:pt modelId="{93432D7C-7FF4-694C-B764-5DC2B865663B}" type="sibTrans" cxnId="{22AEE052-591C-8E43-82FF-5A2BC579761A}">
      <dgm:prSet/>
      <dgm:spPr/>
      <dgm:t>
        <a:bodyPr/>
        <a:lstStyle/>
        <a:p>
          <a:endParaRPr lang="en-US"/>
        </a:p>
      </dgm:t>
    </dgm:pt>
    <dgm:pt modelId="{FDFAE374-CC2C-5F42-BAD3-28315D1C43C6}" type="pres">
      <dgm:prSet presAssocID="{265E73F7-E39D-854B-8613-3A56B7422CAE}" presName="compositeShape" presStyleCnt="0">
        <dgm:presLayoutVars>
          <dgm:chMax val="7"/>
          <dgm:dir/>
          <dgm:resizeHandles val="exact"/>
        </dgm:presLayoutVars>
      </dgm:prSet>
      <dgm:spPr/>
    </dgm:pt>
    <dgm:pt modelId="{44FDDBD8-9899-804C-9411-DCBE34642073}" type="pres">
      <dgm:prSet presAssocID="{F8A2AD30-5E62-8441-A01F-D22B18218C9C}" presName="circ1" presStyleLbl="vennNode1" presStyleIdx="0" presStyleCnt="2"/>
      <dgm:spPr/>
      <dgm:t>
        <a:bodyPr/>
        <a:lstStyle/>
        <a:p>
          <a:endParaRPr lang="en-US"/>
        </a:p>
      </dgm:t>
    </dgm:pt>
    <dgm:pt modelId="{2F645477-90E4-E341-B9AC-D1D243A1F271}" type="pres">
      <dgm:prSet presAssocID="{F8A2AD30-5E62-8441-A01F-D22B18218C9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9A20C-D502-8B41-A761-0CD975F3A29D}" type="pres">
      <dgm:prSet presAssocID="{54981D70-3FEE-2843-AB83-161763A6896F}" presName="circ2" presStyleLbl="vennNode1" presStyleIdx="1" presStyleCnt="2"/>
      <dgm:spPr/>
      <dgm:t>
        <a:bodyPr/>
        <a:lstStyle/>
        <a:p>
          <a:endParaRPr lang="en-US"/>
        </a:p>
      </dgm:t>
    </dgm:pt>
    <dgm:pt modelId="{920C5DF7-7E58-1B43-9AAA-04428F6A93D7}" type="pres">
      <dgm:prSet presAssocID="{54981D70-3FEE-2843-AB83-161763A6896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9C18F9-0846-704A-95FB-206A7B86A7F1}" type="presOf" srcId="{265E73F7-E39D-854B-8613-3A56B7422CAE}" destId="{FDFAE374-CC2C-5F42-BAD3-28315D1C43C6}" srcOrd="0" destOrd="0" presId="urn:microsoft.com/office/officeart/2005/8/layout/venn1"/>
    <dgm:cxn modelId="{8851142C-ACEB-1644-98D2-458C0269302B}" type="presOf" srcId="{54981D70-3FEE-2843-AB83-161763A6896F}" destId="{0E79A20C-D502-8B41-A761-0CD975F3A29D}" srcOrd="0" destOrd="0" presId="urn:microsoft.com/office/officeart/2005/8/layout/venn1"/>
    <dgm:cxn modelId="{22AEE052-591C-8E43-82FF-5A2BC579761A}" srcId="{265E73F7-E39D-854B-8613-3A56B7422CAE}" destId="{54981D70-3FEE-2843-AB83-161763A6896F}" srcOrd="1" destOrd="0" parTransId="{57CC52D4-4D1B-BA4B-8677-15F98FCAAE3E}" sibTransId="{93432D7C-7FF4-694C-B764-5DC2B865663B}"/>
    <dgm:cxn modelId="{1F1FFFF8-E313-C64A-B1EE-67BCEC0E2DAF}" srcId="{265E73F7-E39D-854B-8613-3A56B7422CAE}" destId="{F8A2AD30-5E62-8441-A01F-D22B18218C9C}" srcOrd="0" destOrd="0" parTransId="{E8422C44-4BB1-554D-BF1D-B30A1EC694A7}" sibTransId="{DEED5078-4E26-474E-966B-5DDB7770CD7C}"/>
    <dgm:cxn modelId="{B6622C0A-F218-9C48-87D2-5CBBF5EDB2DE}" type="presOf" srcId="{54981D70-3FEE-2843-AB83-161763A6896F}" destId="{920C5DF7-7E58-1B43-9AAA-04428F6A93D7}" srcOrd="1" destOrd="0" presId="urn:microsoft.com/office/officeart/2005/8/layout/venn1"/>
    <dgm:cxn modelId="{EFFF256E-4B19-824D-8954-02F710CEB07C}" type="presOf" srcId="{F8A2AD30-5E62-8441-A01F-D22B18218C9C}" destId="{44FDDBD8-9899-804C-9411-DCBE34642073}" srcOrd="0" destOrd="0" presId="urn:microsoft.com/office/officeart/2005/8/layout/venn1"/>
    <dgm:cxn modelId="{50FBABEE-120C-1D45-A84C-5ACAE14403B9}" type="presOf" srcId="{F8A2AD30-5E62-8441-A01F-D22B18218C9C}" destId="{2F645477-90E4-E341-B9AC-D1D243A1F271}" srcOrd="1" destOrd="0" presId="urn:microsoft.com/office/officeart/2005/8/layout/venn1"/>
    <dgm:cxn modelId="{406C0BBF-9243-7D41-A854-5FE5BC958F99}" type="presParOf" srcId="{FDFAE374-CC2C-5F42-BAD3-28315D1C43C6}" destId="{44FDDBD8-9899-804C-9411-DCBE34642073}" srcOrd="0" destOrd="0" presId="urn:microsoft.com/office/officeart/2005/8/layout/venn1"/>
    <dgm:cxn modelId="{21A14A5B-BB0A-5045-AB1D-866985A3394F}" type="presParOf" srcId="{FDFAE374-CC2C-5F42-BAD3-28315D1C43C6}" destId="{2F645477-90E4-E341-B9AC-D1D243A1F271}" srcOrd="1" destOrd="0" presId="urn:microsoft.com/office/officeart/2005/8/layout/venn1"/>
    <dgm:cxn modelId="{4E8A50D0-79F4-2D49-A6DB-967CC0D6C123}" type="presParOf" srcId="{FDFAE374-CC2C-5F42-BAD3-28315D1C43C6}" destId="{0E79A20C-D502-8B41-A761-0CD975F3A29D}" srcOrd="2" destOrd="0" presId="urn:microsoft.com/office/officeart/2005/8/layout/venn1"/>
    <dgm:cxn modelId="{04295AA6-706B-6343-BEFF-94345DD98C8D}" type="presParOf" srcId="{FDFAE374-CC2C-5F42-BAD3-28315D1C43C6}" destId="{920C5DF7-7E58-1B43-9AAA-04428F6A93D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DDBD8-9899-804C-9411-DCBE34642073}">
      <dsp:nvSpPr>
        <dsp:cNvPr id="0" name=""/>
        <dsp:cNvSpPr/>
      </dsp:nvSpPr>
      <dsp:spPr>
        <a:xfrm>
          <a:off x="74344" y="252621"/>
          <a:ext cx="1833819" cy="18338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HIV</a:t>
          </a:r>
        </a:p>
      </dsp:txBody>
      <dsp:txXfrm>
        <a:off x="330417" y="468867"/>
        <a:ext cx="1057337" cy="1401326"/>
      </dsp:txXfrm>
    </dsp:sp>
    <dsp:sp modelId="{0E79A20C-D502-8B41-A761-0CD975F3A29D}">
      <dsp:nvSpPr>
        <dsp:cNvPr id="0" name=""/>
        <dsp:cNvSpPr/>
      </dsp:nvSpPr>
      <dsp:spPr>
        <a:xfrm>
          <a:off x="1396016" y="252621"/>
          <a:ext cx="1833819" cy="18338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DM</a:t>
          </a:r>
        </a:p>
      </dsp:txBody>
      <dsp:txXfrm>
        <a:off x="1916424" y="468867"/>
        <a:ext cx="1057337" cy="1401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1T14:37:50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24575,'0'25'0,"0"6"0,0-14 0,0-1 0,0-9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1T14:37:50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24575,'8'0'0,"-1"0"0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D8139-EE12-A846-A0FE-738BB9DDE1FD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7AA8-59B5-8A42-B255-5C5761C49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99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24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6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9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66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0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8F51-D11C-A64A-854C-EA6944AD1F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8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1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0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9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39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43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1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51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5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94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31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2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0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6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4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427AA8-59B5-8A42-B255-5C5761C49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73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213C6-5E6C-4B71-8F69-CA48A36071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9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45.png"/><Relationship Id="rId4" Type="http://schemas.openxmlformats.org/officeDocument/2006/relationships/customXml" Target="../ink/ink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349E-5C01-1F43-8AFC-BF388215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211908"/>
            <a:ext cx="10691040" cy="1143000"/>
          </a:xfrm>
        </p:spPr>
        <p:txBody>
          <a:bodyPr/>
          <a:lstStyle/>
          <a:p>
            <a:r>
              <a:rPr lang="en-US" dirty="0"/>
              <a:t>Prevalence: HIV-DM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DC13-B9E5-504E-92CC-8110AA7F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245" y="764079"/>
            <a:ext cx="10691040" cy="5019260"/>
          </a:xfrm>
        </p:spPr>
        <p:txBody>
          <a:bodyPr/>
          <a:lstStyle/>
          <a:p>
            <a:r>
              <a:rPr lang="en-US" b="1" dirty="0"/>
              <a:t>Prevalence: </a:t>
            </a:r>
            <a:r>
              <a:rPr lang="en-US" dirty="0"/>
              <a:t>MMP vs NHANES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6DDD6-6301-B94E-A946-BC666C9C2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63" y="1320394"/>
            <a:ext cx="7670800" cy="170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7EB5B-1650-1E4E-A2E1-39722FCA7C9B}"/>
              </a:ext>
            </a:extLst>
          </p:cNvPr>
          <p:cNvSpPr txBox="1"/>
          <p:nvPr/>
        </p:nvSpPr>
        <p:spPr>
          <a:xfrm>
            <a:off x="8358829" y="1758307"/>
            <a:ext cx="3297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Franklin Gothic Medium" panose="020B0603020102020204" pitchFamily="34" charset="0"/>
              </a:rPr>
              <a:t>aPR</a:t>
            </a:r>
            <a:r>
              <a:rPr lang="en-US" sz="2800" dirty="0">
                <a:latin typeface="Franklin Gothic Medium" panose="020B0603020102020204" pitchFamily="34" charset="0"/>
              </a:rPr>
              <a:t>: 1.47 </a:t>
            </a:r>
          </a:p>
          <a:p>
            <a:pPr algn="ctr"/>
            <a:r>
              <a:rPr lang="en-US" sz="2800" dirty="0">
                <a:latin typeface="Franklin Gothic Medium" panose="020B0603020102020204" pitchFamily="34" charset="0"/>
              </a:rPr>
              <a:t>(1.21 to 1.78)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C7997-DEAB-0A49-B551-D5B36A53F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29"/>
          <a:stretch/>
        </p:blipFill>
        <p:spPr>
          <a:xfrm>
            <a:off x="2099110" y="3629299"/>
            <a:ext cx="3996890" cy="2407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936DE-ED8A-3140-B311-532023DD3B91}"/>
              </a:ext>
            </a:extLst>
          </p:cNvPr>
          <p:cNvSpPr txBox="1"/>
          <p:nvPr/>
        </p:nvSpPr>
        <p:spPr>
          <a:xfrm>
            <a:off x="195358" y="6145004"/>
            <a:ext cx="419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Franklin Gothic Book" panose="020B0503020102020204" pitchFamily="34" charset="0"/>
              </a:rPr>
              <a:t>Hernanedez-romeiu</a:t>
            </a:r>
            <a:r>
              <a:rPr lang="en-US" dirty="0">
                <a:latin typeface="Franklin Gothic Book" panose="020B0503020102020204" pitchFamily="34" charset="0"/>
              </a:rPr>
              <a:t>, A BMJ Open</a:t>
            </a:r>
            <a:r>
              <a:rPr lang="en-US" baseline="30000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2017</a:t>
            </a:r>
            <a:endParaRPr lang="en-US" baseline="30000" dirty="0">
              <a:latin typeface="Franklin Gothic Book" panose="020B0503020102020204" pitchFamily="34" charset="0"/>
            </a:endParaRPr>
          </a:p>
          <a:p>
            <a:r>
              <a:rPr lang="en-US" dirty="0" err="1">
                <a:latin typeface="Franklin Gothic Book" panose="020B0503020102020204" pitchFamily="34" charset="0"/>
              </a:rPr>
              <a:t>Prioreschi</a:t>
            </a:r>
            <a:r>
              <a:rPr lang="en-US" dirty="0">
                <a:latin typeface="Franklin Gothic Book" panose="020B0503020102020204" pitchFamily="34" charset="0"/>
              </a:rPr>
              <a:t> A et al. BMJ Open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C1E381-E637-844E-A1F8-827F233FB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267" y="3148065"/>
            <a:ext cx="2833708" cy="2970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BE711D-B2F2-9240-875C-29F560FD3F96}"/>
              </a:ext>
            </a:extLst>
          </p:cNvPr>
          <p:cNvSpPr txBox="1"/>
          <p:nvPr/>
        </p:nvSpPr>
        <p:spPr>
          <a:xfrm>
            <a:off x="7993779" y="6384712"/>
            <a:ext cx="419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Cano-Torres, JO </a:t>
            </a:r>
            <a:r>
              <a:rPr lang="en-US" i="1" dirty="0" err="1">
                <a:latin typeface="Franklin Gothic Book" panose="020B0503020102020204" pitchFamily="34" charset="0"/>
              </a:rPr>
              <a:t>Revista</a:t>
            </a:r>
            <a:r>
              <a:rPr lang="en-US" i="1" dirty="0">
                <a:latin typeface="Franklin Gothic Book" panose="020B0503020102020204" pitchFamily="34" charset="0"/>
              </a:rPr>
              <a:t> </a:t>
            </a:r>
            <a:r>
              <a:rPr lang="en-US" i="1" dirty="0" err="1">
                <a:latin typeface="Franklin Gothic Book" panose="020B0503020102020204" pitchFamily="34" charset="0"/>
              </a:rPr>
              <a:t>Medica</a:t>
            </a:r>
            <a:r>
              <a:rPr lang="en-US" i="1" dirty="0">
                <a:latin typeface="Franklin Gothic Book" panose="020B0503020102020204" pitchFamily="34" charset="0"/>
              </a:rPr>
              <a:t> MD</a:t>
            </a:r>
            <a:r>
              <a:rPr lang="en-US" dirty="0">
                <a:latin typeface="Franklin Gothic Book" panose="020B0503020102020204" pitchFamily="34" charset="0"/>
              </a:rPr>
              <a:t>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880C2-E608-AB48-94E0-3BE132F70AD0}"/>
              </a:ext>
            </a:extLst>
          </p:cNvPr>
          <p:cNvSpPr txBox="1"/>
          <p:nvPr/>
        </p:nvSpPr>
        <p:spPr>
          <a:xfrm>
            <a:off x="115647" y="3398016"/>
            <a:ext cx="2833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Sub-saharan</a:t>
            </a:r>
            <a:r>
              <a:rPr lang="en-US" sz="3200" b="1" dirty="0"/>
              <a:t> Africa</a:t>
            </a:r>
            <a:r>
              <a:rPr lang="en-US" sz="3200" dirty="0"/>
              <a:t>	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69CB2C-9ED1-024A-B2A6-337C119AB4DE}"/>
              </a:ext>
            </a:extLst>
          </p:cNvPr>
          <p:cNvSpPr/>
          <p:nvPr/>
        </p:nvSpPr>
        <p:spPr>
          <a:xfrm>
            <a:off x="6797362" y="3455668"/>
            <a:ext cx="1425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Mexico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921B02-E8D6-0746-8DA0-CBDF77D423C1}"/>
              </a:ext>
            </a:extLst>
          </p:cNvPr>
          <p:cNvSpPr txBox="1"/>
          <p:nvPr/>
        </p:nvSpPr>
        <p:spPr>
          <a:xfrm>
            <a:off x="6289288" y="5584665"/>
            <a:ext cx="5902712" cy="523220"/>
          </a:xfrm>
          <a:prstGeom prst="rect">
            <a:avLst/>
          </a:prstGeom>
          <a:solidFill>
            <a:srgbClr val="ED1C2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Kubiak R </a:t>
            </a:r>
            <a:r>
              <a:rPr lang="en-US" sz="28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IAS 2019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 TUPEB210</a:t>
            </a:r>
          </a:p>
        </p:txBody>
      </p:sp>
    </p:spTree>
    <p:extLst>
      <p:ext uri="{BB962C8B-B14F-4D97-AF65-F5344CB8AC3E}">
        <p14:creationId xmlns:p14="http://schemas.microsoft.com/office/powerpoint/2010/main" val="10363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8245"/>
            <a:ext cx="3505199" cy="606126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RISK FACTORS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1392" y="6027003"/>
            <a:ext cx="6490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Franklin Gothic Book" panose="020B0503020102020204" pitchFamily="34" charset="0"/>
              </a:rPr>
              <a:t>Butt et al., 2009; </a:t>
            </a:r>
          </a:p>
          <a:p>
            <a:pPr algn="r"/>
            <a:r>
              <a:rPr lang="en-US" dirty="0" err="1">
                <a:latin typeface="Franklin Gothic Book" panose="020B0503020102020204" pitchFamily="34" charset="0"/>
              </a:rPr>
              <a:t>Ledergerber</a:t>
            </a:r>
            <a:r>
              <a:rPr lang="en-US" dirty="0">
                <a:latin typeface="Franklin Gothic Book" panose="020B0503020102020204" pitchFamily="34" charset="0"/>
              </a:rPr>
              <a:t> et al., 2007; </a:t>
            </a:r>
          </a:p>
          <a:p>
            <a:pPr algn="r"/>
            <a:r>
              <a:rPr lang="en-US" dirty="0">
                <a:latin typeface="Franklin Gothic Book" panose="020B0503020102020204" pitchFamily="34" charset="0"/>
              </a:rPr>
              <a:t>De Wit et al., 2008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505200" y="254543"/>
            <a:ext cx="868679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W" altLang="en-US" sz="4000" b="1" dirty="0">
                <a:solidFill>
                  <a:srgbClr val="00236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Traditional factors 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W" altLang="en-US" sz="2500" dirty="0">
                <a:solidFill>
                  <a:srgbClr val="00236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(increasing age, minority race and obesity)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W" altLang="en-US" sz="60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W" altLang="en-US" sz="4000" b="1" dirty="0">
                <a:solidFill>
                  <a:srgbClr val="00236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HIV-related factors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W" altLang="en-US" sz="2500" dirty="0">
                <a:solidFill>
                  <a:srgbClr val="00236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(chronic inflammation, 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W" altLang="en-US" sz="2500" dirty="0">
                <a:solidFill>
                  <a:srgbClr val="00236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medications (D4T, </a:t>
            </a:r>
            <a:r>
              <a:rPr lang="en-ZW" altLang="en-US" sz="2500" dirty="0" err="1">
                <a:solidFill>
                  <a:srgbClr val="00236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ddI</a:t>
            </a:r>
            <a:r>
              <a:rPr lang="en-ZW" altLang="en-US" sz="2500" dirty="0">
                <a:solidFill>
                  <a:srgbClr val="00236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IDV, ), lipodystrophy, HCV infection, and immunosuppression)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W" altLang="en-US" sz="6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ZW" altLang="en-US" sz="4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Increased Risk</a:t>
            </a:r>
            <a:endParaRPr lang="en-ZW" altLang="en-US"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8C2BB-E0A2-CE4F-9113-BD61F6625CC6}"/>
              </a:ext>
            </a:extLst>
          </p:cNvPr>
          <p:cNvSpPr/>
          <p:nvPr/>
        </p:nvSpPr>
        <p:spPr>
          <a:xfrm>
            <a:off x="0" y="6488668"/>
            <a:ext cx="3513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Richie </a:t>
            </a:r>
            <a:r>
              <a:rPr lang="en-US" dirty="0" err="1">
                <a:latin typeface="Franklin Gothic Book" panose="020B0503020102020204" pitchFamily="34" charset="0"/>
              </a:rPr>
              <a:t>Nansseu</a:t>
            </a:r>
            <a:r>
              <a:rPr lang="en-US" dirty="0">
                <a:latin typeface="Franklin Gothic Book" panose="020B0503020102020204" pitchFamily="34" charset="0"/>
              </a:rPr>
              <a:t> J et al JAIDS 2018</a:t>
            </a:r>
          </a:p>
        </p:txBody>
      </p:sp>
    </p:spTree>
    <p:extLst>
      <p:ext uri="{BB962C8B-B14F-4D97-AF65-F5344CB8AC3E}">
        <p14:creationId xmlns:p14="http://schemas.microsoft.com/office/powerpoint/2010/main" val="1892538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8A17-0EE9-F64D-925A-07BED9DB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94" y="-63572"/>
            <a:ext cx="10691040" cy="880393"/>
          </a:xfrm>
        </p:spPr>
        <p:txBody>
          <a:bodyPr>
            <a:normAutofit fontScale="90000"/>
          </a:bodyPr>
          <a:lstStyle/>
          <a:p>
            <a:r>
              <a:rPr lang="en-US" dirty="0"/>
              <a:t>Progression to T2DM: 16-year Prospective Follow-up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4F601BD-EF38-BF48-A5D6-63D86077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453"/>
          <a:stretch/>
        </p:blipFill>
        <p:spPr>
          <a:xfrm>
            <a:off x="2041625" y="858232"/>
            <a:ext cx="3807501" cy="514153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13B26-41AF-BA48-8956-862B5C9520D5}"/>
              </a:ext>
            </a:extLst>
          </p:cNvPr>
          <p:cNvSpPr txBox="1"/>
          <p:nvPr/>
        </p:nvSpPr>
        <p:spPr>
          <a:xfrm>
            <a:off x="0" y="6250898"/>
            <a:ext cx="380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Franklin Gothic Book" panose="020B0503020102020204" pitchFamily="34" charset="0"/>
              </a:rPr>
              <a:t>Lallukka</a:t>
            </a:r>
            <a:r>
              <a:rPr lang="en-US" dirty="0">
                <a:latin typeface="Franklin Gothic Book" panose="020B0503020102020204" pitchFamily="34" charset="0"/>
              </a:rPr>
              <a:t>-Bruck, S et al. CID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F9715-F9EF-D64F-BDB9-7DDA83A4538A}"/>
              </a:ext>
            </a:extLst>
          </p:cNvPr>
          <p:cNvSpPr txBox="1"/>
          <p:nvPr/>
        </p:nvSpPr>
        <p:spPr>
          <a:xfrm>
            <a:off x="324785" y="2034402"/>
            <a:ext cx="123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N=30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8D099-419C-7B48-A068-93568025D5B1}"/>
              </a:ext>
            </a:extLst>
          </p:cNvPr>
          <p:cNvSpPr txBox="1"/>
          <p:nvPr/>
        </p:nvSpPr>
        <p:spPr>
          <a:xfrm>
            <a:off x="347660" y="3536669"/>
            <a:ext cx="120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N=11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EE2A2-B01A-8D4C-92A7-A053964DF820}"/>
              </a:ext>
            </a:extLst>
          </p:cNvPr>
          <p:cNvSpPr txBox="1"/>
          <p:nvPr/>
        </p:nvSpPr>
        <p:spPr>
          <a:xfrm>
            <a:off x="1132703" y="4572549"/>
            <a:ext cx="126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N=28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D2EEC-0BD4-4D42-9466-2AB001DBEB38}"/>
              </a:ext>
            </a:extLst>
          </p:cNvPr>
          <p:cNvSpPr txBox="1"/>
          <p:nvPr/>
        </p:nvSpPr>
        <p:spPr>
          <a:xfrm>
            <a:off x="424319" y="5033317"/>
            <a:ext cx="9371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HIV -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8CD6B8-52BF-3B4A-AC17-CD21AD72B04D}"/>
              </a:ext>
            </a:extLst>
          </p:cNvPr>
          <p:cNvSpPr txBox="1"/>
          <p:nvPr/>
        </p:nvSpPr>
        <p:spPr>
          <a:xfrm>
            <a:off x="1326416" y="3536670"/>
            <a:ext cx="937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LD -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639A0C-ACD4-4E4F-BD85-4C5A56815BF9}"/>
              </a:ext>
            </a:extLst>
          </p:cNvPr>
          <p:cNvSpPr txBox="1"/>
          <p:nvPr/>
        </p:nvSpPr>
        <p:spPr>
          <a:xfrm>
            <a:off x="1359674" y="2023841"/>
            <a:ext cx="9371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LD+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B1364B-CC2E-8642-9E4B-87023C8A96E1}"/>
              </a:ext>
            </a:extLst>
          </p:cNvPr>
          <p:cNvSpPr txBox="1"/>
          <p:nvPr/>
        </p:nvSpPr>
        <p:spPr>
          <a:xfrm>
            <a:off x="-38812" y="1534258"/>
            <a:ext cx="1965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HIV 	N=41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B9A390-9368-DC4F-A952-4DEDAA315823}"/>
              </a:ext>
            </a:extLst>
          </p:cNvPr>
          <p:cNvSpPr txBox="1"/>
          <p:nvPr/>
        </p:nvSpPr>
        <p:spPr>
          <a:xfrm>
            <a:off x="-32246" y="4572550"/>
            <a:ext cx="129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Control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D2EA89-3E83-ED41-BD1B-F8CEAFF1A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473" y="1061816"/>
            <a:ext cx="5487934" cy="4734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66ABF6-0C0A-7745-9D5E-097A813DE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911" y="858232"/>
            <a:ext cx="5529023" cy="46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66EE-1201-B941-9173-27292E6D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58" y="-212618"/>
            <a:ext cx="10691084" cy="1143000"/>
          </a:xfrm>
        </p:spPr>
        <p:txBody>
          <a:bodyPr/>
          <a:lstStyle/>
          <a:p>
            <a:r>
              <a:rPr lang="en-US" dirty="0"/>
              <a:t>Diabetes Increases Cardio-renal Events in PWH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37CE9-401C-CC4D-A7EA-FD2DCEAEA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680" y="725761"/>
            <a:ext cx="5117728" cy="639763"/>
          </a:xfrm>
        </p:spPr>
        <p:txBody>
          <a:bodyPr/>
          <a:lstStyle/>
          <a:p>
            <a:pPr algn="ctr"/>
            <a:r>
              <a:rPr lang="en-US" dirty="0"/>
              <a:t>D:A:D: Cardiac Events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79A831-7DD1-5941-BFFE-673B20E45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9734" y="721702"/>
            <a:ext cx="5389033" cy="924257"/>
          </a:xfrm>
        </p:spPr>
        <p:txBody>
          <a:bodyPr/>
          <a:lstStyle/>
          <a:p>
            <a:pPr algn="ctr"/>
            <a:r>
              <a:rPr lang="en-US" dirty="0"/>
              <a:t>VACS: Progression of CKD</a:t>
            </a:r>
          </a:p>
          <a:p>
            <a:pPr algn="ctr"/>
            <a:r>
              <a:rPr lang="en-US" dirty="0"/>
              <a:t>GFR &lt; 45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5C395E-EEFB-3F4B-A252-F5096777383C}"/>
              </a:ext>
            </a:extLst>
          </p:cNvPr>
          <p:cNvSpPr/>
          <p:nvPr/>
        </p:nvSpPr>
        <p:spPr>
          <a:xfrm>
            <a:off x="-16933" y="6487183"/>
            <a:ext cx="2895600" cy="370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Worm SW. </a:t>
            </a:r>
            <a:r>
              <a:rPr lang="en-US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Circulation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2009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5963CDD-2CAC-9540-B72D-D9B8152D9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835332"/>
              </p:ext>
            </p:extLst>
          </p:nvPr>
        </p:nvGraphicFramePr>
        <p:xfrm>
          <a:off x="8887820" y="4753064"/>
          <a:ext cx="3304180" cy="233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58E6174-4067-A143-ACCF-AF062601D7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4271" y="5536680"/>
            <a:ext cx="409675" cy="409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08D7E7-2ECF-8045-8367-5A34EDA127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2253" y="5992563"/>
            <a:ext cx="301693" cy="46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780E9A-78B3-2B4E-9C38-98C5151BB2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0403" y="1645959"/>
            <a:ext cx="5674833" cy="348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869F1-A549-ED4A-8FA0-C31BB1FBAF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" y="1455746"/>
            <a:ext cx="5829300" cy="3759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DD2688-71DA-7748-881A-BCEADCCE83EB}"/>
              </a:ext>
            </a:extLst>
          </p:cNvPr>
          <p:cNvSpPr/>
          <p:nvPr/>
        </p:nvSpPr>
        <p:spPr>
          <a:xfrm>
            <a:off x="2269067" y="2794001"/>
            <a:ext cx="12192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D95B70-1F42-5942-B580-65A26121E33A}"/>
              </a:ext>
            </a:extLst>
          </p:cNvPr>
          <p:cNvSpPr/>
          <p:nvPr/>
        </p:nvSpPr>
        <p:spPr>
          <a:xfrm>
            <a:off x="4690208" y="1362614"/>
            <a:ext cx="1219200" cy="1143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4F2673-660F-244C-9B7F-12E8A4058E56}"/>
              </a:ext>
            </a:extLst>
          </p:cNvPr>
          <p:cNvSpPr/>
          <p:nvPr/>
        </p:nvSpPr>
        <p:spPr>
          <a:xfrm>
            <a:off x="0" y="6141583"/>
            <a:ext cx="2895600" cy="370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Mendapalli</a:t>
            </a:r>
            <a:r>
              <a:rPr lang="en-US" i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. JAIDS </a:t>
            </a:r>
            <a:r>
              <a:rPr lang="en-US" dirty="0">
                <a:solidFill>
                  <a:srgbClr val="000000"/>
                </a:solidFill>
                <a:latin typeface="Franklin Gothic Book" panose="020B0503020102020204" pitchFamily="34" charset="0"/>
              </a:rPr>
              <a:t>2012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6BAAD-D293-1C4B-8196-6608855BA220}"/>
              </a:ext>
            </a:extLst>
          </p:cNvPr>
          <p:cNvSpPr txBox="1"/>
          <p:nvPr/>
        </p:nvSpPr>
        <p:spPr>
          <a:xfrm>
            <a:off x="10688013" y="1934114"/>
            <a:ext cx="176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None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A9DD0-8428-FE42-BF41-734EE3FA8F12}"/>
              </a:ext>
            </a:extLst>
          </p:cNvPr>
          <p:cNvSpPr txBox="1"/>
          <p:nvPr/>
        </p:nvSpPr>
        <p:spPr>
          <a:xfrm>
            <a:off x="10844482" y="2534526"/>
            <a:ext cx="176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HIV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6C2484-AF2C-9D46-B4E3-EDCE7A82B96F}"/>
              </a:ext>
            </a:extLst>
          </p:cNvPr>
          <p:cNvSpPr txBox="1"/>
          <p:nvPr/>
        </p:nvSpPr>
        <p:spPr>
          <a:xfrm>
            <a:off x="10844482" y="3212395"/>
            <a:ext cx="176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DM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6D6972-3C4C-294A-93CE-7805C03479C1}"/>
              </a:ext>
            </a:extLst>
          </p:cNvPr>
          <p:cNvSpPr txBox="1"/>
          <p:nvPr/>
        </p:nvSpPr>
        <p:spPr>
          <a:xfrm>
            <a:off x="9296400" y="4006905"/>
            <a:ext cx="176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HIV+DM</a:t>
            </a:r>
          </a:p>
        </p:txBody>
      </p:sp>
    </p:spTree>
    <p:extLst>
      <p:ext uri="{BB962C8B-B14F-4D97-AF65-F5344CB8AC3E}">
        <p14:creationId xmlns:p14="http://schemas.microsoft.com/office/powerpoint/2010/main" val="36162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5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4D47-4C03-D54C-AD5E-56F3796B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79" y="-187810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HIV-DM: Endothelial Dysfunction and Inflammation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16D8-FA93-5741-A8F0-FF59807D1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64" y="739906"/>
            <a:ext cx="9908227" cy="1910057"/>
          </a:xfrm>
        </p:spPr>
        <p:txBody>
          <a:bodyPr>
            <a:normAutofit fontScale="92500"/>
          </a:bodyPr>
          <a:lstStyle/>
          <a:p>
            <a:r>
              <a:rPr lang="en-US" dirty="0"/>
              <a:t>All participants with well controlled disease states (n=100)</a:t>
            </a:r>
          </a:p>
          <a:p>
            <a:r>
              <a:rPr lang="en-US" dirty="0"/>
              <a:t>Primary outcome: ADMA level </a:t>
            </a:r>
          </a:p>
          <a:p>
            <a:pPr lvl="1"/>
            <a:r>
              <a:rPr lang="en-US" dirty="0"/>
              <a:t>Secondary outcomes </a:t>
            </a:r>
            <a:r>
              <a:rPr lang="en-US" dirty="0" err="1"/>
              <a:t>hsCRP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BEFAA-1D99-2F42-B1B5-4D7675C91E9D}"/>
              </a:ext>
            </a:extLst>
          </p:cNvPr>
          <p:cNvSpPr txBox="1"/>
          <p:nvPr/>
        </p:nvSpPr>
        <p:spPr>
          <a:xfrm>
            <a:off x="7827345" y="6550223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Franklin Gothic Book" panose="020B0503020102020204" pitchFamily="34" charset="0"/>
              </a:rPr>
              <a:t>Hove-</a:t>
            </a:r>
            <a:r>
              <a:rPr lang="en-US" dirty="0" err="1">
                <a:latin typeface="Franklin Gothic Book" panose="020B0503020102020204" pitchFamily="34" charset="0"/>
              </a:rPr>
              <a:t>Skovsgaard</a:t>
            </a:r>
            <a:r>
              <a:rPr lang="en-US" dirty="0">
                <a:latin typeface="Franklin Gothic Book" panose="020B0503020102020204" pitchFamily="34" charset="0"/>
              </a:rPr>
              <a:t>, M BMC Inf Dis.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C6394A-2F5E-4F45-8A07-90C01A41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90" y="2591809"/>
            <a:ext cx="3820361" cy="3553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E6363-5AED-3E4E-8F41-DDAF0FC01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797" y="2696028"/>
            <a:ext cx="3465642" cy="3449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728349-D75C-6D4A-BBBC-101A366C5DCF}"/>
              </a:ext>
            </a:extLst>
          </p:cNvPr>
          <p:cNvSpPr txBox="1"/>
          <p:nvPr/>
        </p:nvSpPr>
        <p:spPr>
          <a:xfrm>
            <a:off x="9240909" y="2144422"/>
            <a:ext cx="233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1C24"/>
                </a:solidFill>
                <a:latin typeface="Franklin Gothic Book" panose="020B0503020102020204" pitchFamily="34" charset="0"/>
              </a:rPr>
              <a:t>Inflammation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5DDC4E-7A28-1841-BBB5-08CA274F479E}"/>
              </a:ext>
            </a:extLst>
          </p:cNvPr>
          <p:cNvSpPr txBox="1"/>
          <p:nvPr/>
        </p:nvSpPr>
        <p:spPr>
          <a:xfrm>
            <a:off x="422877" y="2300146"/>
            <a:ext cx="484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D1C24"/>
                </a:solidFill>
                <a:latin typeface="Franklin Gothic Book" panose="020B0503020102020204" pitchFamily="34" charset="0"/>
              </a:rPr>
              <a:t>Endothelial Dysfunction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4DF6E7-50D8-B744-85ED-5B47252E1C98}"/>
              </a:ext>
            </a:extLst>
          </p:cNvPr>
          <p:cNvSpPr/>
          <p:nvPr/>
        </p:nvSpPr>
        <p:spPr>
          <a:xfrm>
            <a:off x="8494970" y="2894691"/>
            <a:ext cx="745940" cy="3179618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81D71D-0D1E-B34E-9A91-31517EC9CD4F}"/>
              </a:ext>
            </a:extLst>
          </p:cNvPr>
          <p:cNvSpPr/>
          <p:nvPr/>
        </p:nvSpPr>
        <p:spPr>
          <a:xfrm>
            <a:off x="1875614" y="2916666"/>
            <a:ext cx="826349" cy="3179618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E68B47-2C47-054A-A863-2308408F7BF6}"/>
              </a:ext>
            </a:extLst>
          </p:cNvPr>
          <p:cNvSpPr txBox="1"/>
          <p:nvPr/>
        </p:nvSpPr>
        <p:spPr>
          <a:xfrm>
            <a:off x="2698594" y="4127154"/>
            <a:ext cx="6794813" cy="523220"/>
          </a:xfrm>
          <a:prstGeom prst="rect">
            <a:avLst/>
          </a:prstGeom>
          <a:solidFill>
            <a:srgbClr val="ED1C2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Butterfield TR. </a:t>
            </a:r>
            <a:r>
              <a:rPr lang="en-US" sz="28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IAS 2019</a:t>
            </a:r>
            <a:r>
              <a:rPr lang="en-US" sz="2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 TUPEB212</a:t>
            </a:r>
          </a:p>
        </p:txBody>
      </p:sp>
    </p:spTree>
    <p:extLst>
      <p:ext uri="{BB962C8B-B14F-4D97-AF65-F5344CB8AC3E}">
        <p14:creationId xmlns:p14="http://schemas.microsoft.com/office/powerpoint/2010/main" val="16216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56058"/>
            <a:ext cx="10363200" cy="29811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Screening, Diagnosis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&amp;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Prevention</a:t>
            </a:r>
            <a:endParaRPr lang="en-US" dirty="0">
              <a:solidFill>
                <a:srgbClr val="002060"/>
              </a:solidFill>
              <a:latin typeface="Georgia" panose="02040502050405020303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17F38-F69F-3F48-BDDF-3D28E27D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55" y="-321275"/>
            <a:ext cx="10691084" cy="1143000"/>
          </a:xfrm>
        </p:spPr>
        <p:txBody>
          <a:bodyPr/>
          <a:lstStyle/>
          <a:p>
            <a:r>
              <a:rPr lang="en-US" dirty="0"/>
              <a:t>Screening for Diabetes in HIV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FFA6E-5576-BD49-8F1A-C8C5070E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2402" y="1093058"/>
            <a:ext cx="5117728" cy="6397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345B-5D5A-164B-AB71-94E4C09FA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2402" y="1732819"/>
            <a:ext cx="5117728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HIVMA Primary Care:</a:t>
            </a:r>
          </a:p>
          <a:p>
            <a:r>
              <a:rPr lang="en-US" dirty="0"/>
              <a:t>FBG or HbgA1c prior to and within 3 months of initiating ART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DHHS: </a:t>
            </a:r>
          </a:p>
          <a:p>
            <a:r>
              <a:rPr lang="en-US" dirty="0"/>
              <a:t>FBG or HbgA1c at baseline diagnosis, ART initiation and then annually thereafter (if normal)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B9185-C0E6-B24F-9612-1DA14AE0C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248286" y="1019431"/>
            <a:ext cx="6152851" cy="63976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American Diabetes Association </a:t>
            </a:r>
          </a:p>
          <a:p>
            <a:pPr algn="ctr"/>
            <a:r>
              <a:rPr lang="en-US" sz="3200" dirty="0"/>
              <a:t>(not HIV specific)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D6840-B83D-3243-850B-1B1071B78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6425" y="1732821"/>
            <a:ext cx="5778139" cy="48052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Overweight or obese adults with &gt;= 1 of following: 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degree relative with DM </a:t>
            </a:r>
          </a:p>
          <a:p>
            <a:pPr lvl="1"/>
            <a:r>
              <a:rPr lang="en-US" dirty="0"/>
              <a:t>High risk race (AA, Latino, Native American, Asian American, pacific islander)</a:t>
            </a:r>
          </a:p>
          <a:p>
            <a:pPr lvl="1"/>
            <a:r>
              <a:rPr lang="en-US" dirty="0"/>
              <a:t>History of CVD</a:t>
            </a:r>
          </a:p>
          <a:p>
            <a:pPr lvl="1"/>
            <a:r>
              <a:rPr lang="en-US" dirty="0"/>
              <a:t>HTN</a:t>
            </a:r>
          </a:p>
          <a:p>
            <a:pPr lvl="1"/>
            <a:r>
              <a:rPr lang="en-US" dirty="0"/>
              <a:t>HDL &lt; 35mg/dL (0.90 mmol/L)</a:t>
            </a:r>
          </a:p>
          <a:p>
            <a:pPr lvl="1"/>
            <a:r>
              <a:rPr lang="en-US" dirty="0"/>
              <a:t>TG &gt; 250 mg/dl (2.82 mmol/L)</a:t>
            </a:r>
          </a:p>
          <a:p>
            <a:pPr lvl="1"/>
            <a:r>
              <a:rPr lang="en-US" dirty="0"/>
              <a:t>Women with PCOS</a:t>
            </a:r>
          </a:p>
          <a:p>
            <a:pPr lvl="1"/>
            <a:r>
              <a:rPr lang="en-US" dirty="0"/>
              <a:t>Sedentary</a:t>
            </a:r>
          </a:p>
          <a:p>
            <a:r>
              <a:rPr lang="en-US" dirty="0"/>
              <a:t>Prediabetes (A1c &gt;= 5.7%[39mmol/mol], IGT, IFG) test annually</a:t>
            </a:r>
          </a:p>
          <a:p>
            <a:r>
              <a:rPr lang="en-US" dirty="0"/>
              <a:t>Women w/ GDM </a:t>
            </a:r>
            <a:r>
              <a:rPr lang="en-US" dirty="0">
                <a:sym typeface="Wingdings" pitchFamily="2" charset="2"/>
              </a:rPr>
              <a:t> lifelong testing at least q3 years</a:t>
            </a:r>
          </a:p>
          <a:p>
            <a:r>
              <a:rPr lang="en-US" dirty="0">
                <a:sym typeface="Wingdings" pitchFamily="2" charset="2"/>
              </a:rPr>
              <a:t>Otherwise, testing begins at 45 </a:t>
            </a:r>
            <a:r>
              <a:rPr lang="en-US" dirty="0" err="1">
                <a:sym typeface="Wingdings" pitchFamily="2" charset="2"/>
              </a:rPr>
              <a:t>y.o</a:t>
            </a:r>
            <a:r>
              <a:rPr lang="en-US" dirty="0">
                <a:sym typeface="Wingdings" pitchFamily="2" charset="2"/>
              </a:rPr>
              <a:t>.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	If Normal – repeat at least q3 years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92AA5-E55E-4A49-9A6E-FDA64CDCDC23}"/>
              </a:ext>
            </a:extLst>
          </p:cNvPr>
          <p:cNvSpPr txBox="1"/>
          <p:nvPr/>
        </p:nvSpPr>
        <p:spPr>
          <a:xfrm>
            <a:off x="0" y="6502827"/>
            <a:ext cx="734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 Guidelines 2019; Aberg et al </a:t>
            </a:r>
            <a:r>
              <a:rPr lang="en-US" i="1" dirty="0"/>
              <a:t>CID </a:t>
            </a:r>
            <a:r>
              <a:rPr lang="en-US" dirty="0"/>
              <a:t>2014; </a:t>
            </a:r>
            <a:endParaRPr lang="en-US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1731E1-5947-394C-8CB7-64707645062A}"/>
              </a:ext>
            </a:extLst>
          </p:cNvPr>
          <p:cNvSpPr/>
          <p:nvPr/>
        </p:nvSpPr>
        <p:spPr>
          <a:xfrm>
            <a:off x="9129751" y="6472049"/>
            <a:ext cx="3062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DHHS Antiretroviral Guidelines</a:t>
            </a:r>
          </a:p>
        </p:txBody>
      </p:sp>
    </p:spTree>
    <p:extLst>
      <p:ext uri="{BB962C8B-B14F-4D97-AF65-F5344CB8AC3E}">
        <p14:creationId xmlns:p14="http://schemas.microsoft.com/office/powerpoint/2010/main" val="17673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5055-5165-7F47-83B0-B86E36BD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7919"/>
            <a:ext cx="10972800" cy="1143000"/>
          </a:xfrm>
        </p:spPr>
        <p:txBody>
          <a:bodyPr/>
          <a:lstStyle/>
          <a:p>
            <a:r>
              <a:rPr lang="en-US" dirty="0"/>
              <a:t>Risk Scores: How do they perform in PWH?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664C8-F86B-E04C-8BCA-766EA143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6" y="809050"/>
            <a:ext cx="11432345" cy="865006"/>
          </a:xfrm>
        </p:spPr>
        <p:txBody>
          <a:bodyPr>
            <a:normAutofit/>
          </a:bodyPr>
          <a:lstStyle/>
          <a:p>
            <a:r>
              <a:rPr lang="en-US" sz="2400" dirty="0"/>
              <a:t>Comparison of </a:t>
            </a:r>
            <a:r>
              <a:rPr lang="en-US" sz="2400" b="1" dirty="0"/>
              <a:t>ADA Risk Score</a:t>
            </a:r>
            <a:r>
              <a:rPr lang="en-US" sz="2400" dirty="0"/>
              <a:t> and Finnish Diabetes Risk Score perform (</a:t>
            </a:r>
            <a:r>
              <a:rPr lang="en-US" sz="2400" b="1" dirty="0"/>
              <a:t>FINRISC</a:t>
            </a:r>
            <a:r>
              <a:rPr lang="en-US" sz="2400" dirty="0"/>
              <a:t>) in women with HIV from WIHS (N=1565; 1111+, 454-)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8D7AD-8004-8844-9AEB-A795A14260D2}"/>
              </a:ext>
            </a:extLst>
          </p:cNvPr>
          <p:cNvSpPr txBox="1"/>
          <p:nvPr/>
        </p:nvSpPr>
        <p:spPr>
          <a:xfrm>
            <a:off x="-379016" y="6491921"/>
            <a:ext cx="229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Franklin Gothic Book" panose="020B0503020102020204" pitchFamily="34" charset="0"/>
              </a:rPr>
              <a:t>Galaviz et al. </a:t>
            </a:r>
            <a:r>
              <a:rPr lang="en-US" i="1" dirty="0">
                <a:latin typeface="Franklin Gothic Book" panose="020B0503020102020204" pitchFamily="34" charset="0"/>
              </a:rPr>
              <a:t>AIDS.</a:t>
            </a:r>
            <a:r>
              <a:rPr lang="en-US" dirty="0">
                <a:latin typeface="Franklin Gothic Book" panose="020B0503020102020204" pitchFamily="34" charset="0"/>
              </a:rPr>
              <a:t> 2018</a:t>
            </a:r>
            <a:endParaRPr lang="en-US" i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3A4EDA-F46E-1A40-AA3F-3399B7A14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08939"/>
              </p:ext>
            </p:extLst>
          </p:nvPr>
        </p:nvGraphicFramePr>
        <p:xfrm>
          <a:off x="332935" y="1674056"/>
          <a:ext cx="1185906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9343">
                  <a:extLst>
                    <a:ext uri="{9D8B030D-6E8A-4147-A177-3AD203B41FA5}">
                      <a16:colId xmlns:a16="http://schemas.microsoft.com/office/drawing/2014/main" val="1686273759"/>
                    </a:ext>
                  </a:extLst>
                </a:gridCol>
                <a:gridCol w="2658321">
                  <a:extLst>
                    <a:ext uri="{9D8B030D-6E8A-4147-A177-3AD203B41FA5}">
                      <a16:colId xmlns:a16="http://schemas.microsoft.com/office/drawing/2014/main" val="2831920706"/>
                    </a:ext>
                  </a:extLst>
                </a:gridCol>
                <a:gridCol w="2772248">
                  <a:extLst>
                    <a:ext uri="{9D8B030D-6E8A-4147-A177-3AD203B41FA5}">
                      <a16:colId xmlns:a16="http://schemas.microsoft.com/office/drawing/2014/main" val="2514235898"/>
                    </a:ext>
                  </a:extLst>
                </a:gridCol>
                <a:gridCol w="2309153">
                  <a:extLst>
                    <a:ext uri="{9D8B030D-6E8A-4147-A177-3AD203B41FA5}">
                      <a16:colId xmlns:a16="http://schemas.microsoft.com/office/drawing/2014/main" val="2022895906"/>
                    </a:ext>
                  </a:extLst>
                </a:gridCol>
              </a:tblGrid>
              <a:tr h="4409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HIV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HIV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81572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r>
                        <a:rPr lang="en-US" sz="2800" dirty="0"/>
                        <a:t>Age [</a:t>
                      </a:r>
                      <a:r>
                        <a:rPr lang="en-US" sz="2800" dirty="0" err="1"/>
                        <a:t>yrs</a:t>
                      </a:r>
                      <a:r>
                        <a:rPr lang="en-US" sz="2800" dirty="0"/>
                        <a:t>, median (IQR)]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41 (34, 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38 (29, 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718268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r>
                        <a:rPr lang="en-US" sz="2800" dirty="0"/>
                        <a:t>African-American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484753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r>
                        <a:rPr lang="en-US" sz="2800" dirty="0"/>
                        <a:t>BMI [kg/m2, median (IQR)]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27 (24, 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28 (24, 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0688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r>
                        <a:rPr lang="en-US" sz="2800" dirty="0"/>
                        <a:t>Health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64368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r>
                        <a:rPr lang="en-US" sz="2800" dirty="0"/>
                        <a:t>Prediabetes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40301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r>
                        <a:rPr lang="en-US" sz="2800" dirty="0"/>
                        <a:t>CD4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463 (300, 653)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953 (753, 1191)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464381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C1A76C-1AEE-6443-80B8-91CB2FC2B74B}"/>
              </a:ext>
            </a:extLst>
          </p:cNvPr>
          <p:cNvSpPr txBox="1">
            <a:spLocks/>
          </p:cNvSpPr>
          <p:nvPr/>
        </p:nvSpPr>
        <p:spPr>
          <a:xfrm>
            <a:off x="379825" y="5515549"/>
            <a:ext cx="11432345" cy="865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6% HIV + and 5% HIV- developed diabetes by 3 years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9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B2363A8-15C3-6C44-B875-EB56FB850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36" b="8120"/>
          <a:stretch/>
        </p:blipFill>
        <p:spPr>
          <a:xfrm>
            <a:off x="7032087" y="3563670"/>
            <a:ext cx="4203700" cy="2478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669E16-3010-BF4D-9E2C-FFDFC46662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26" b="10589"/>
          <a:stretch/>
        </p:blipFill>
        <p:spPr>
          <a:xfrm>
            <a:off x="710126" y="3479472"/>
            <a:ext cx="4254500" cy="2478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BF8E54-411C-0242-821F-EA193D799E44}"/>
              </a:ext>
            </a:extLst>
          </p:cNvPr>
          <p:cNvSpPr txBox="1"/>
          <p:nvPr/>
        </p:nvSpPr>
        <p:spPr>
          <a:xfrm>
            <a:off x="2738232" y="4811050"/>
            <a:ext cx="226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1C24"/>
                </a:solidFill>
              </a:rPr>
              <a:t>AUROC </a:t>
            </a:r>
          </a:p>
          <a:p>
            <a:r>
              <a:rPr lang="en-US" sz="2400" dirty="0">
                <a:solidFill>
                  <a:srgbClr val="ED1C24"/>
                </a:solidFill>
              </a:rPr>
              <a:t>0.68 (0.62-0.75)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5EC343-E2C9-F446-8AC8-638F2A723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843" y="42955"/>
            <a:ext cx="4127500" cy="318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7448AD-52D1-F54F-9C0B-E529502EC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52" y="0"/>
            <a:ext cx="4292600" cy="3263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08C5C9-A2D2-B346-AAA3-7374BCC48D04}"/>
              </a:ext>
            </a:extLst>
          </p:cNvPr>
          <p:cNvSpPr txBox="1"/>
          <p:nvPr/>
        </p:nvSpPr>
        <p:spPr>
          <a:xfrm>
            <a:off x="2484714" y="1796134"/>
            <a:ext cx="2519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1C24"/>
                </a:solidFill>
              </a:rPr>
              <a:t>AUROC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0.64 (0.58-0.70)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DB68E-342E-A648-AD28-6EFCB91573AD}"/>
              </a:ext>
            </a:extLst>
          </p:cNvPr>
          <p:cNvSpPr txBox="1"/>
          <p:nvPr/>
        </p:nvSpPr>
        <p:spPr>
          <a:xfrm>
            <a:off x="8493626" y="1800810"/>
            <a:ext cx="2212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1C24"/>
                </a:solidFill>
              </a:rPr>
              <a:t>AUROC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0.67 (0.57-0.77)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C39D1-6094-A342-8B7C-EEB4AE5408B5}"/>
              </a:ext>
            </a:extLst>
          </p:cNvPr>
          <p:cNvSpPr txBox="1"/>
          <p:nvPr/>
        </p:nvSpPr>
        <p:spPr>
          <a:xfrm>
            <a:off x="8704550" y="4925056"/>
            <a:ext cx="228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1C24"/>
                </a:solidFill>
              </a:rPr>
              <a:t>AUROC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0.78 (0.66-0.90)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C7570-FB29-2140-BB38-D2185C9B1E39}"/>
              </a:ext>
            </a:extLst>
          </p:cNvPr>
          <p:cNvSpPr txBox="1"/>
          <p:nvPr/>
        </p:nvSpPr>
        <p:spPr>
          <a:xfrm>
            <a:off x="6293757" y="6580736"/>
            <a:ext cx="589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Franklin Gothic Book" panose="020B0503020102020204" pitchFamily="34" charset="0"/>
              </a:rPr>
              <a:t>Galaviz et al. </a:t>
            </a:r>
            <a:r>
              <a:rPr lang="en-US" i="1" dirty="0">
                <a:latin typeface="Franklin Gothic Book" panose="020B0503020102020204" pitchFamily="34" charset="0"/>
              </a:rPr>
              <a:t>AIDS.</a:t>
            </a:r>
            <a:r>
              <a:rPr lang="en-US" dirty="0">
                <a:latin typeface="Franklin Gothic Book" panose="020B0503020102020204" pitchFamily="34" charset="0"/>
              </a:rPr>
              <a:t> 2018</a:t>
            </a:r>
            <a:endParaRPr lang="en-US" i="1" dirty="0">
              <a:latin typeface="Franklin Gothic Book" panose="020B05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90401A-2111-9441-B22E-99C408BC80C3}"/>
              </a:ext>
            </a:extLst>
          </p:cNvPr>
          <p:cNvSpPr txBox="1"/>
          <p:nvPr/>
        </p:nvSpPr>
        <p:spPr>
          <a:xfrm>
            <a:off x="1100334" y="-2150"/>
            <a:ext cx="38161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ADA: HIV-positive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0E4DE3-8725-DC4D-8472-0D9B31EB3454}"/>
              </a:ext>
            </a:extLst>
          </p:cNvPr>
          <p:cNvSpPr txBox="1"/>
          <p:nvPr/>
        </p:nvSpPr>
        <p:spPr>
          <a:xfrm>
            <a:off x="7058634" y="-2150"/>
            <a:ext cx="38161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ADA: HIV-negative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9D8644-57BA-A14C-AC03-AA09662FC40D}"/>
              </a:ext>
            </a:extLst>
          </p:cNvPr>
          <p:cNvSpPr txBox="1"/>
          <p:nvPr/>
        </p:nvSpPr>
        <p:spPr>
          <a:xfrm>
            <a:off x="1046370" y="3014916"/>
            <a:ext cx="38161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FINRISC: HIV-positive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CDB2E-7E4A-8F47-A944-8F5F4F1577EE}"/>
              </a:ext>
            </a:extLst>
          </p:cNvPr>
          <p:cNvSpPr txBox="1"/>
          <p:nvPr/>
        </p:nvSpPr>
        <p:spPr>
          <a:xfrm>
            <a:off x="7275550" y="3014916"/>
            <a:ext cx="38161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FINRISC: HIV-negative</a:t>
            </a:r>
          </a:p>
        </p:txBody>
      </p:sp>
    </p:spTree>
    <p:extLst>
      <p:ext uri="{BB962C8B-B14F-4D97-AF65-F5344CB8AC3E}">
        <p14:creationId xmlns:p14="http://schemas.microsoft.com/office/powerpoint/2010/main" val="21168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830D-D4DA-224C-B550-9D003835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58" y="0"/>
            <a:ext cx="10691084" cy="1143000"/>
          </a:xfrm>
        </p:spPr>
        <p:txBody>
          <a:bodyPr/>
          <a:lstStyle/>
          <a:p>
            <a:r>
              <a:rPr lang="en-US" dirty="0"/>
              <a:t>Diagnosis: ADA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CB495-9F52-ED4B-8F39-5D75F15AA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59234"/>
            <a:ext cx="4543865" cy="6397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			Prediabetes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D160-5358-5240-927B-FB76B2956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546790"/>
            <a:ext cx="5117728" cy="426555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FBG </a:t>
            </a:r>
          </a:p>
          <a:p>
            <a:pPr marL="0" indent="0">
              <a:buNone/>
            </a:pPr>
            <a:r>
              <a:rPr lang="en-US" dirty="0"/>
              <a:t>	100 – 125mg/dL </a:t>
            </a:r>
          </a:p>
          <a:p>
            <a:pPr marL="0" indent="0">
              <a:buNone/>
            </a:pPr>
            <a:r>
              <a:rPr lang="en-US" dirty="0"/>
              <a:t>	(5.6 - 6.9mmol/L) [IFG]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A1C </a:t>
            </a:r>
          </a:p>
          <a:p>
            <a:pPr marL="0" indent="0">
              <a:buNone/>
            </a:pPr>
            <a:r>
              <a:rPr lang="en-US" dirty="0"/>
              <a:t>	5.7 – 6.4% (39-47 mmol/mol)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2-h PG 75-g </a:t>
            </a:r>
            <a:r>
              <a:rPr lang="en-US" b="1" dirty="0"/>
              <a:t>OGTT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sz="2400" dirty="0"/>
              <a:t>140  – 199mg/dL </a:t>
            </a:r>
          </a:p>
          <a:p>
            <a:pPr marL="457200" lvl="1" indent="0">
              <a:buNone/>
            </a:pPr>
            <a:r>
              <a:rPr lang="en-US" sz="2400" dirty="0"/>
              <a:t>(7.8-11.0 mmol/L) [IFG]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FB019-A3B7-4D4C-BFCB-C10A0320E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2509" y="907027"/>
            <a:ext cx="5389033" cy="6397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Diabetes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BD1D0-7D02-B947-BC46-8ADF8DE7E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2509" y="1641799"/>
            <a:ext cx="6139492" cy="41755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FBG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&gt;= 126mg/dL (7.0 mmol/L)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A1C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&gt;= 6.5% (48 mmol/mol)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2-h PG 75-g </a:t>
            </a:r>
            <a:r>
              <a:rPr lang="en-US" b="1" dirty="0"/>
              <a:t>OGTT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&gt;=200mg/dL (11.1mmol/L)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Random plasma glucose </a:t>
            </a:r>
          </a:p>
          <a:p>
            <a:pPr marL="0" indent="0">
              <a:buNone/>
            </a:pPr>
            <a:r>
              <a:rPr lang="en-US" dirty="0"/>
              <a:t>	&gt;=200mg/dL (11.1mmol/L) + symptoms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3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64285"/>
            <a:ext cx="10363200" cy="1470025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</a:rPr>
              <a:t>HIV and Diabetes: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The Care Continuum of a Co-epidemic</a:t>
            </a:r>
            <a:endParaRPr lang="en-US" dirty="0">
              <a:solidFill>
                <a:srgbClr val="ED1C24"/>
              </a:solidFill>
              <a:latin typeface="Georgia" panose="02040502050405020303" pitchFamily="18" charset="0"/>
              <a:cs typeface="Times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83143"/>
            <a:ext cx="8534400" cy="1590298"/>
          </a:xfrm>
        </p:spPr>
        <p:txBody>
          <a:bodyPr>
            <a:normAutofit fontScale="55000" lnSpcReduction="20000"/>
          </a:bodyPr>
          <a:lstStyle/>
          <a:p>
            <a:r>
              <a:rPr lang="en-US" sz="6500" dirty="0"/>
              <a:t>Jonathan </a:t>
            </a:r>
            <a:r>
              <a:rPr lang="en-US" sz="6500" dirty="0" err="1"/>
              <a:t>Colasanti</a:t>
            </a:r>
            <a:r>
              <a:rPr lang="en-US" sz="6500" dirty="0"/>
              <a:t> MD, MSPH</a:t>
            </a:r>
          </a:p>
          <a:p>
            <a:r>
              <a:rPr lang="en-US" sz="3600" dirty="0">
                <a:solidFill>
                  <a:schemeClr val="tx1"/>
                </a:solidFill>
              </a:rPr>
              <a:t>Division Infectious Diseases, Emory University SOM</a:t>
            </a:r>
          </a:p>
          <a:p>
            <a:r>
              <a:rPr lang="en-US" sz="3600" dirty="0">
                <a:solidFill>
                  <a:schemeClr val="tx1"/>
                </a:solidFill>
              </a:rPr>
              <a:t>Infectious Disease Program, Grady Health System</a:t>
            </a:r>
          </a:p>
          <a:p>
            <a:r>
              <a:rPr lang="en-US" sz="3600" dirty="0"/>
              <a:t>Atlanta, Georgia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30" y="5328186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0307" y="5287158"/>
            <a:ext cx="1583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jcolasantimd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635991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1CF6-1B71-DF4C-95B6-5C8F82FB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28135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Factors Affecting A1c as Marker of Mean Glycemia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1E05-A098-9D4A-AA74-5B3DB4134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914560"/>
            <a:ext cx="11451101" cy="5028882"/>
          </a:xfrm>
        </p:spPr>
        <p:txBody>
          <a:bodyPr>
            <a:normAutofit/>
          </a:bodyPr>
          <a:lstStyle/>
          <a:p>
            <a:r>
              <a:rPr lang="en-US" dirty="0"/>
              <a:t>HIV / Antiretrovirals</a:t>
            </a:r>
          </a:p>
          <a:p>
            <a:r>
              <a:rPr lang="en-US" dirty="0"/>
              <a:t>Race/Ethnicity/Hemoglobinopathies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Factors affecting RBC turnover</a:t>
            </a:r>
          </a:p>
          <a:p>
            <a:pPr lvl="1"/>
            <a:r>
              <a:rPr lang="en-US" dirty="0"/>
              <a:t>Sickle Cell</a:t>
            </a:r>
          </a:p>
          <a:p>
            <a:pPr lvl="1"/>
            <a:r>
              <a:rPr lang="en-US" dirty="0"/>
              <a:t>Pregnancy</a:t>
            </a:r>
          </a:p>
          <a:p>
            <a:pPr lvl="1"/>
            <a:r>
              <a:rPr lang="en-US" dirty="0"/>
              <a:t>G6PD Deficiency</a:t>
            </a:r>
          </a:p>
          <a:p>
            <a:pPr lvl="1"/>
            <a:r>
              <a:rPr lang="en-US" dirty="0"/>
              <a:t>Hemodialysis</a:t>
            </a:r>
          </a:p>
          <a:p>
            <a:r>
              <a:rPr lang="en-US" dirty="0"/>
              <a:t>Iron deficiency anemia (↑ A1c relative to glycemia)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95798-B92E-4140-9F4B-B085772363A5}"/>
              </a:ext>
            </a:extLst>
          </p:cNvPr>
          <p:cNvSpPr txBox="1"/>
          <p:nvPr/>
        </p:nvSpPr>
        <p:spPr>
          <a:xfrm>
            <a:off x="196948" y="6246055"/>
            <a:ext cx="254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ADA Guidelines.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B42CA-EF75-DD4A-B82B-7D4DB3499792}"/>
              </a:ext>
            </a:extLst>
          </p:cNvPr>
          <p:cNvSpPr txBox="1"/>
          <p:nvPr/>
        </p:nvSpPr>
        <p:spPr>
          <a:xfrm>
            <a:off x="8130209" y="6246055"/>
            <a:ext cx="416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Herman WH et al. Diabetes Care. 2007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62EEF-D7E1-3B47-98E8-DDE40276DAF0}"/>
              </a:ext>
            </a:extLst>
          </p:cNvPr>
          <p:cNvSpPr txBox="1"/>
          <p:nvPr/>
        </p:nvSpPr>
        <p:spPr>
          <a:xfrm>
            <a:off x="4449878" y="4034311"/>
            <a:ext cx="430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(↓ A1c relative to glycemia)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F669838-B58A-9849-9F97-D8EB83DA39DB}"/>
              </a:ext>
            </a:extLst>
          </p:cNvPr>
          <p:cNvSpPr/>
          <p:nvPr/>
        </p:nvSpPr>
        <p:spPr>
          <a:xfrm>
            <a:off x="3742006" y="3429000"/>
            <a:ext cx="604911" cy="1733843"/>
          </a:xfrm>
          <a:prstGeom prst="rightBrace">
            <a:avLst/>
          </a:prstGeom>
          <a:ln>
            <a:solidFill>
              <a:srgbClr val="ED1C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540D44-D8A8-1245-95A0-50A940A82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36622"/>
              </p:ext>
            </p:extLst>
          </p:nvPr>
        </p:nvGraphicFramePr>
        <p:xfrm>
          <a:off x="2743200" y="2053248"/>
          <a:ext cx="8128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079854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099460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245534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594447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4784235"/>
                    </a:ext>
                  </a:extLst>
                </a:gridCol>
              </a:tblGrid>
              <a:tr h="261611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 Indian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751271"/>
                  </a:ext>
                </a:extLst>
              </a:tr>
              <a:tr h="261611">
                <a:tc>
                  <a:txBody>
                    <a:bodyPr/>
                    <a:lstStyle/>
                    <a:p>
                      <a:r>
                        <a:rPr lang="en-US" dirty="0"/>
                        <a:t>5.78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59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87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20D0-2C75-E749-84D3-991BE41F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8247" y="0"/>
            <a:ext cx="8599399" cy="1642782"/>
          </a:xfrm>
        </p:spPr>
        <p:txBody>
          <a:bodyPr/>
          <a:lstStyle/>
          <a:p>
            <a:r>
              <a:rPr lang="en-US" dirty="0"/>
              <a:t>A1C in HIV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AFFD8-60E4-384D-A3A2-FE66516DD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619" y="2842700"/>
            <a:ext cx="6377078" cy="2143638"/>
          </a:xfrm>
        </p:spPr>
        <p:txBody>
          <a:bodyPr>
            <a:normAutofit/>
          </a:bodyPr>
          <a:lstStyle/>
          <a:p>
            <a:r>
              <a:rPr lang="en-US" dirty="0"/>
              <a:t>A1c underestimated glucose by 29 ± 4 mg/dL</a:t>
            </a:r>
          </a:p>
          <a:p>
            <a:r>
              <a:rPr lang="en-US" dirty="0"/>
              <a:t>NRTI and MCV associated with effect</a:t>
            </a:r>
          </a:p>
          <a:p>
            <a:pPr lvl="1"/>
            <a:r>
              <a:rPr lang="en-US" dirty="0"/>
              <a:t>ABC drove the NRTI effect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A14A0-5A27-6349-A383-FF2C8CFD7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6" y="1531102"/>
            <a:ext cx="5325583" cy="120255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7C7BE2-4134-1E4C-A8BA-0C25B2AC6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39532"/>
              </p:ext>
            </p:extLst>
          </p:nvPr>
        </p:nvGraphicFramePr>
        <p:xfrm>
          <a:off x="7058479" y="4586288"/>
          <a:ext cx="51335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174">
                  <a:extLst>
                    <a:ext uri="{9D8B030D-6E8A-4147-A177-3AD203B41FA5}">
                      <a16:colId xmlns:a16="http://schemas.microsoft.com/office/drawing/2014/main" val="222089010"/>
                    </a:ext>
                  </a:extLst>
                </a:gridCol>
                <a:gridCol w="1587257">
                  <a:extLst>
                    <a:ext uri="{9D8B030D-6E8A-4147-A177-3AD203B41FA5}">
                      <a16:colId xmlns:a16="http://schemas.microsoft.com/office/drawing/2014/main" val="501539242"/>
                    </a:ext>
                  </a:extLst>
                </a:gridCol>
                <a:gridCol w="1835090">
                  <a:extLst>
                    <a:ext uri="{9D8B030D-6E8A-4147-A177-3AD203B41FA5}">
                      <a16:colId xmlns:a16="http://schemas.microsoft.com/office/drawing/2014/main" val="1286729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Specificity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3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5.8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82%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77%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54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6.5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41%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98%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4518025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A82382E-EF20-F640-8FD0-584E11AB2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458" y="137596"/>
            <a:ext cx="4860245" cy="44486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5643FCA-C8EC-9746-9B1C-0FDBB276A88F}"/>
              </a:ext>
            </a:extLst>
          </p:cNvPr>
          <p:cNvSpPr/>
          <p:nvPr/>
        </p:nvSpPr>
        <p:spPr bwMode="auto">
          <a:xfrm>
            <a:off x="8277892" y="543959"/>
            <a:ext cx="632728" cy="69546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Garamond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26F4A-E4B8-0343-B1D1-0DC40129ADE9}"/>
              </a:ext>
            </a:extLst>
          </p:cNvPr>
          <p:cNvSpPr txBox="1"/>
          <p:nvPr/>
        </p:nvSpPr>
        <p:spPr>
          <a:xfrm>
            <a:off x="0" y="6334780"/>
            <a:ext cx="589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Kim PS et al </a:t>
            </a:r>
            <a:r>
              <a:rPr lang="en-US" i="1" dirty="0">
                <a:latin typeface="Franklin Gothic Book" panose="020B0503020102020204" pitchFamily="34" charset="0"/>
              </a:rPr>
              <a:t>Diabetes Care</a:t>
            </a:r>
            <a:r>
              <a:rPr lang="en-US" dirty="0">
                <a:latin typeface="Franklin Gothic Book" panose="020B0503020102020204" pitchFamily="34" charset="0"/>
              </a:rPr>
              <a:t>. 2009; 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Eckhardt BJ et al. </a:t>
            </a:r>
            <a:r>
              <a:rPr lang="en-US" i="1" dirty="0">
                <a:latin typeface="Franklin Gothic Book" panose="020B0503020102020204" pitchFamily="34" charset="0"/>
              </a:rPr>
              <a:t>AIDS Pat Car STD</a:t>
            </a:r>
            <a:r>
              <a:rPr lang="en-US" dirty="0">
                <a:latin typeface="Franklin Gothic Book" panose="020B0503020102020204" pitchFamily="34" charset="0"/>
              </a:rPr>
              <a:t>. 2012 </a:t>
            </a:r>
          </a:p>
        </p:txBody>
      </p:sp>
    </p:spTree>
    <p:extLst>
      <p:ext uri="{BB962C8B-B14F-4D97-AF65-F5344CB8AC3E}">
        <p14:creationId xmlns:p14="http://schemas.microsoft.com/office/powerpoint/2010/main" val="303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2682-7B0C-E641-B45E-2D7FDA8F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Diabetes Prevention: Lifestyle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9C83E-3595-6A4E-8432-BAEE7FB8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4136"/>
            <a:ext cx="12192000" cy="4525963"/>
          </a:xfrm>
        </p:spPr>
        <p:txBody>
          <a:bodyPr/>
          <a:lstStyle/>
          <a:p>
            <a:r>
              <a:rPr lang="en-US" dirty="0"/>
              <a:t>Single arm study: 28 patients with HIV + Impaired Fasting Glucose</a:t>
            </a:r>
          </a:p>
          <a:p>
            <a:r>
              <a:rPr lang="en-US" dirty="0"/>
              <a:t>Intervention: 6-month diet (DASH) and physical activity intervention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F6610-88B4-A746-BD72-DB1B5CD177F8}"/>
              </a:ext>
            </a:extLst>
          </p:cNvPr>
          <p:cNvSpPr txBox="1"/>
          <p:nvPr/>
        </p:nvSpPr>
        <p:spPr>
          <a:xfrm>
            <a:off x="0" y="6488668"/>
            <a:ext cx="42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Duncan. et al. Diabetic Medicine 2019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77EC5A79-3D2E-B946-A083-70865F9E18E2}"/>
              </a:ext>
            </a:extLst>
          </p:cNvPr>
          <p:cNvSpPr/>
          <p:nvPr/>
        </p:nvSpPr>
        <p:spPr>
          <a:xfrm>
            <a:off x="2483708" y="2471705"/>
            <a:ext cx="7224584" cy="3318394"/>
          </a:xfrm>
          <a:prstGeom prst="wedgeEllipseCallou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If I lose weight...the first thing they will point at, that one has got AIDS. Because of the weight you have lost.’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[ female, age 49 years].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AE853E-E6C0-2741-BD0E-B43777BCE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43611"/>
              </p:ext>
            </p:extLst>
          </p:nvPr>
        </p:nvGraphicFramePr>
        <p:xfrm>
          <a:off x="1114048" y="2677882"/>
          <a:ext cx="996390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102">
                  <a:extLst>
                    <a:ext uri="{9D8B030D-6E8A-4147-A177-3AD203B41FA5}">
                      <a16:colId xmlns:a16="http://schemas.microsoft.com/office/drawing/2014/main" val="3620936124"/>
                    </a:ext>
                  </a:extLst>
                </a:gridCol>
                <a:gridCol w="1738267">
                  <a:extLst>
                    <a:ext uri="{9D8B030D-6E8A-4147-A177-3AD203B41FA5}">
                      <a16:colId xmlns:a16="http://schemas.microsoft.com/office/drawing/2014/main" val="4034416628"/>
                    </a:ext>
                  </a:extLst>
                </a:gridCol>
                <a:gridCol w="1692973">
                  <a:extLst>
                    <a:ext uri="{9D8B030D-6E8A-4147-A177-3AD203B41FA5}">
                      <a16:colId xmlns:a16="http://schemas.microsoft.com/office/drawing/2014/main" val="3188483491"/>
                    </a:ext>
                  </a:extLst>
                </a:gridCol>
                <a:gridCol w="2244633">
                  <a:extLst>
                    <a:ext uri="{9D8B030D-6E8A-4147-A177-3AD203B41FA5}">
                      <a16:colId xmlns:a16="http://schemas.microsoft.com/office/drawing/2014/main" val="4082746428"/>
                    </a:ext>
                  </a:extLst>
                </a:gridCol>
                <a:gridCol w="1740929">
                  <a:extLst>
                    <a:ext uri="{9D8B030D-6E8A-4147-A177-3AD203B41FA5}">
                      <a16:colId xmlns:a16="http://schemas.microsoft.com/office/drawing/2014/main" val="2431215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Measure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Change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4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Fasting Glucose mmol/l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 ± 0.4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 ± 0.7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78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Fasting Insulin </a:t>
                      </a:r>
                      <a:r>
                        <a:rPr lang="en-US" sz="2400" dirty="0" err="1"/>
                        <a:t>pmol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100.1 ± 70.1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77.1 ± 61.7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94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Weight,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88.8 ± 15.8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84.7 ± 15.6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-4.6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560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 ± 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 ± 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2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± 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 ± 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8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4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49326"/>
            <a:ext cx="4876800" cy="1470025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Management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&amp;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Implementation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  <a:latin typeface="Georgia" panose="02040502050405020303" pitchFamily="18" charset="0"/>
              <a:cs typeface="Times" panose="02020603050405020304" pitchFamily="18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8AC07BC-CD35-3649-8C61-755C591A9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39" y="2424386"/>
            <a:ext cx="7357467" cy="3789929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D5D8E850-EA49-B340-AD6D-14CF38F2EB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6800" y="1475060"/>
            <a:ext cx="6880146" cy="1374266"/>
            <a:chOff x="0" y="970"/>
            <a:chExt cx="4681" cy="93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12FDFB5-C68E-124D-B4E7-648CADF305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970"/>
              <a:ext cx="4681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E12C0A-EAA8-BD4E-A60A-0492CA99C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70"/>
              <a:ext cx="4685" cy="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6B9A8A-5ED2-C045-BE89-DD2EE972BA92}"/>
              </a:ext>
            </a:extLst>
          </p:cNvPr>
          <p:cNvSpPr txBox="1"/>
          <p:nvPr/>
        </p:nvSpPr>
        <p:spPr>
          <a:xfrm>
            <a:off x="0" y="6488668"/>
            <a:ext cx="327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Ali MK. et al. Ann </a:t>
            </a:r>
            <a:r>
              <a:rPr lang="en-US" dirty="0" err="1">
                <a:latin typeface="Franklin Gothic Book" panose="020B0503020102020204" pitchFamily="34" charset="0"/>
              </a:rPr>
              <a:t>Int</a:t>
            </a:r>
            <a:r>
              <a:rPr lang="en-US" dirty="0">
                <a:latin typeface="Franklin Gothic Book" panose="020B0503020102020204" pitchFamily="34" charset="0"/>
              </a:rPr>
              <a:t> Med. 2015</a:t>
            </a:r>
          </a:p>
        </p:txBody>
      </p:sp>
    </p:spTree>
    <p:extLst>
      <p:ext uri="{BB962C8B-B14F-4D97-AF65-F5344CB8AC3E}">
        <p14:creationId xmlns:p14="http://schemas.microsoft.com/office/powerpoint/2010/main" val="3873567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CAF4-FEAC-B04B-B979-24B33033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295" y="53381"/>
            <a:ext cx="10691040" cy="1143000"/>
          </a:xfrm>
        </p:spPr>
        <p:txBody>
          <a:bodyPr/>
          <a:lstStyle/>
          <a:p>
            <a:r>
              <a:rPr lang="en-US" dirty="0"/>
              <a:t>The HIV-DM Care Continuum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09CF4B-9EB5-BE4F-A631-1A69623B6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7495"/>
          <a:stretch/>
        </p:blipFill>
        <p:spPr>
          <a:xfrm>
            <a:off x="7327842" y="867171"/>
            <a:ext cx="4673658" cy="39957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81BB3D-65BC-7E49-B685-14A2DC602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867171"/>
            <a:ext cx="5905500" cy="3995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6420B-B4D6-E149-AC86-296C7F14B715}"/>
              </a:ext>
            </a:extLst>
          </p:cNvPr>
          <p:cNvSpPr txBox="1"/>
          <p:nvPr/>
        </p:nvSpPr>
        <p:spPr>
          <a:xfrm>
            <a:off x="6353815" y="6518471"/>
            <a:ext cx="589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Franklin Gothic Book" panose="020B0503020102020204" pitchFamily="34" charset="0"/>
              </a:rPr>
              <a:t>Colasanti</a:t>
            </a:r>
            <a:r>
              <a:rPr lang="en-US" dirty="0">
                <a:latin typeface="Franklin Gothic Book" panose="020B0503020102020204" pitchFamily="34" charset="0"/>
              </a:rPr>
              <a:t> J et al. </a:t>
            </a:r>
            <a:r>
              <a:rPr lang="en-US" i="1" dirty="0">
                <a:latin typeface="Franklin Gothic Book" panose="020B0503020102020204" pitchFamily="34" charset="0"/>
              </a:rPr>
              <a:t>OFID.</a:t>
            </a:r>
            <a:r>
              <a:rPr lang="en-US" dirty="0">
                <a:latin typeface="Franklin Gothic Book" panose="020B0503020102020204" pitchFamily="34" charset="0"/>
              </a:rPr>
              <a:t> 2018</a:t>
            </a:r>
            <a:endParaRPr lang="en-US" i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CA566-56CB-9148-B523-739999BE9297}"/>
              </a:ext>
            </a:extLst>
          </p:cNvPr>
          <p:cNvSpPr txBox="1"/>
          <p:nvPr/>
        </p:nvSpPr>
        <p:spPr>
          <a:xfrm>
            <a:off x="460462" y="5126890"/>
            <a:ext cx="49068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Dramatic HIV Care Improvement</a:t>
            </a:r>
          </a:p>
          <a:p>
            <a:pPr algn="ctr"/>
            <a:r>
              <a:rPr lang="en-US" sz="2400" dirty="0">
                <a:solidFill>
                  <a:srgbClr val="ED1C24"/>
                </a:solidFill>
                <a:latin typeface="Franklin Gothic Book" panose="020B0503020102020204" pitchFamily="34" charset="0"/>
              </a:rPr>
              <a:t>VS 40% </a:t>
            </a:r>
            <a:r>
              <a:rPr lang="en-US" sz="2400" dirty="0">
                <a:solidFill>
                  <a:srgbClr val="ED1C24"/>
                </a:solidFill>
                <a:latin typeface="Franklin Gothic Book" panose="020B0503020102020204" pitchFamily="34" charset="0"/>
                <a:sym typeface="Wingdings" pitchFamily="2" charset="2"/>
              </a:rPr>
              <a:t> 85%</a:t>
            </a:r>
            <a:endParaRPr lang="en-US" sz="2400" dirty="0">
              <a:solidFill>
                <a:srgbClr val="ED1C2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BA158-C0E8-354B-92B8-47DF22780B55}"/>
              </a:ext>
            </a:extLst>
          </p:cNvPr>
          <p:cNvSpPr txBox="1"/>
          <p:nvPr/>
        </p:nvSpPr>
        <p:spPr>
          <a:xfrm>
            <a:off x="7850497" y="4790500"/>
            <a:ext cx="4151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No Change DM Care Targets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A1c target: 			61% </a:t>
            </a:r>
            <a:r>
              <a:rPr lang="en-US" dirty="0">
                <a:latin typeface="Franklin Gothic Book" panose="020B0503020102020204" pitchFamily="34" charset="0"/>
                <a:sym typeface="Wingdings" pitchFamily="2" charset="2"/>
              </a:rPr>
              <a:t> 58%</a:t>
            </a:r>
          </a:p>
          <a:p>
            <a:r>
              <a:rPr lang="en-US" dirty="0">
                <a:latin typeface="Franklin Gothic Book" panose="020B0503020102020204" pitchFamily="34" charset="0"/>
                <a:sym typeface="Wingdings" pitchFamily="2" charset="2"/>
              </a:rPr>
              <a:t>ABC: 				23%  22%</a:t>
            </a:r>
          </a:p>
          <a:p>
            <a:r>
              <a:rPr lang="en-US" dirty="0">
                <a:latin typeface="Franklin Gothic Book" panose="020B0503020102020204" pitchFamily="34" charset="0"/>
                <a:sym typeface="Wingdings" pitchFamily="2" charset="2"/>
              </a:rPr>
              <a:t>ABC + Non-smoker:	11%  11%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DB3B78-4DE5-AC48-A8B8-1423A85FE79D}"/>
              </a:ext>
            </a:extLst>
          </p:cNvPr>
          <p:cNvCxnSpPr/>
          <p:nvPr/>
        </p:nvCxnSpPr>
        <p:spPr>
          <a:xfrm flipH="1">
            <a:off x="4135748" y="1850878"/>
            <a:ext cx="4443412" cy="3276012"/>
          </a:xfrm>
          <a:prstGeom prst="straightConnector1">
            <a:avLst/>
          </a:prstGeom>
          <a:ln w="38100">
            <a:solidFill>
              <a:srgbClr val="ED1C2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838F-C8EC-2544-A9EC-DABBEEF4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55036"/>
            <a:ext cx="10691040" cy="1143000"/>
          </a:xfrm>
        </p:spPr>
        <p:txBody>
          <a:bodyPr/>
          <a:lstStyle/>
          <a:p>
            <a:r>
              <a:rPr lang="en-US" dirty="0"/>
              <a:t>Better Control Over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97CB-D3C2-7F45-BB39-81E73928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3037"/>
            <a:ext cx="12192000" cy="12763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Women with HIV had less of increase in A1c over time compared to HIV negative (p=0.0009) </a:t>
            </a:r>
          </a:p>
          <a:p>
            <a:pPr marL="457200" lvl="1" indent="0">
              <a:buNone/>
            </a:pPr>
            <a:r>
              <a:rPr lang="en-US" dirty="0"/>
              <a:t>Controlled for: age, race, weight, self-reported diabetes and diabetes medication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9407C-0BD8-3548-BCC2-D146AACE2708}"/>
              </a:ext>
            </a:extLst>
          </p:cNvPr>
          <p:cNvSpPr txBox="1"/>
          <p:nvPr/>
        </p:nvSpPr>
        <p:spPr>
          <a:xfrm>
            <a:off x="0" y="6488668"/>
            <a:ext cx="311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ranklin Gothic Book" panose="020B0503020102020204" pitchFamily="34" charset="0"/>
              </a:rPr>
              <a:t>Unpublished. </a:t>
            </a:r>
            <a:r>
              <a:rPr lang="en-US" dirty="0">
                <a:latin typeface="Franklin Gothic Book" panose="020B0503020102020204" pitchFamily="34" charset="0"/>
              </a:rPr>
              <a:t>WIHS cohort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91CFC-C1F0-9345-B9B1-71F2F9B4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1" y="1007078"/>
            <a:ext cx="9692652" cy="39459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81FCBC-9061-414E-82CC-234EED479D4E}"/>
              </a:ext>
            </a:extLst>
          </p:cNvPr>
          <p:cNvSpPr txBox="1"/>
          <p:nvPr/>
        </p:nvSpPr>
        <p:spPr>
          <a:xfrm>
            <a:off x="6500813" y="1164400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N=389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C9E95-7B28-234A-8730-B1145BB72044}"/>
              </a:ext>
            </a:extLst>
          </p:cNvPr>
          <p:cNvSpPr txBox="1"/>
          <p:nvPr/>
        </p:nvSpPr>
        <p:spPr>
          <a:xfrm>
            <a:off x="4619626" y="1164400"/>
            <a:ext cx="8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N=169</a:t>
            </a:r>
          </a:p>
        </p:txBody>
      </p:sp>
    </p:spTree>
    <p:extLst>
      <p:ext uri="{BB962C8B-B14F-4D97-AF65-F5344CB8AC3E}">
        <p14:creationId xmlns:p14="http://schemas.microsoft.com/office/powerpoint/2010/main" val="633751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65D5-F529-5D41-BB6F-4CCD33C5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153986"/>
            <a:ext cx="10691040" cy="1143000"/>
          </a:xfrm>
        </p:spPr>
        <p:txBody>
          <a:bodyPr/>
          <a:lstStyle/>
          <a:p>
            <a:r>
              <a:rPr lang="en-US" dirty="0"/>
              <a:t>Do INSTIs Trigger Diabetes?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0F29-100E-1E45-B4C4-DF7AA8C9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80" y="989014"/>
            <a:ext cx="10691040" cy="1968499"/>
          </a:xfrm>
        </p:spPr>
        <p:txBody>
          <a:bodyPr/>
          <a:lstStyle/>
          <a:p>
            <a:r>
              <a:rPr lang="en-US" dirty="0"/>
              <a:t>44 </a:t>
            </a:r>
            <a:r>
              <a:rPr lang="en-US" dirty="0" err="1"/>
              <a:t>yo</a:t>
            </a:r>
            <a:r>
              <a:rPr lang="en-US" dirty="0"/>
              <a:t> Asian-American with HIV, hemophilia A, HCV changed from EFV to 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83A07-D50B-9E46-B1C8-41756AC5674B}"/>
              </a:ext>
            </a:extLst>
          </p:cNvPr>
          <p:cNvSpPr txBox="1"/>
          <p:nvPr/>
        </p:nvSpPr>
        <p:spPr>
          <a:xfrm>
            <a:off x="6293757" y="6382399"/>
            <a:ext cx="589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Franklin Gothic Book" panose="020B0503020102020204" pitchFamily="34" charset="0"/>
              </a:rPr>
              <a:t>Fong et al. </a:t>
            </a:r>
            <a:r>
              <a:rPr lang="en-US" i="1" dirty="0">
                <a:latin typeface="Franklin Gothic Book" panose="020B0503020102020204" pitchFamily="34" charset="0"/>
              </a:rPr>
              <a:t>Int J STD &amp; AIDS. </a:t>
            </a:r>
            <a:r>
              <a:rPr lang="en-US" dirty="0">
                <a:latin typeface="Franklin Gothic Book" panose="020B0503020102020204" pitchFamily="34" charset="0"/>
              </a:rPr>
              <a:t>2016</a:t>
            </a:r>
            <a:endParaRPr lang="en-US" i="1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5D36D-C78B-E744-8E4B-66A98ACC98E7}"/>
              </a:ext>
            </a:extLst>
          </p:cNvPr>
          <p:cNvSpPr txBox="1"/>
          <p:nvPr/>
        </p:nvSpPr>
        <p:spPr>
          <a:xfrm>
            <a:off x="126048" y="2167272"/>
            <a:ext cx="204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EFV -&gt; 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C4F34-1210-A94C-8E34-C3F78C9A4D16}"/>
              </a:ext>
            </a:extLst>
          </p:cNvPr>
          <p:cNvSpPr txBox="1"/>
          <p:nvPr/>
        </p:nvSpPr>
        <p:spPr>
          <a:xfrm>
            <a:off x="5493312" y="2294843"/>
            <a:ext cx="141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RAL -&gt; EFV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- insulin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FDE9D-A7C3-3B4B-9231-D726AEFAADA2}"/>
              </a:ext>
            </a:extLst>
          </p:cNvPr>
          <p:cNvSpPr txBox="1"/>
          <p:nvPr/>
        </p:nvSpPr>
        <p:spPr>
          <a:xfrm>
            <a:off x="211773" y="2531123"/>
            <a:ext cx="187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A1c 5.5%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E52C3-D5F8-4F4B-842C-B545F1D19BD9}"/>
              </a:ext>
            </a:extLst>
          </p:cNvPr>
          <p:cNvSpPr txBox="1"/>
          <p:nvPr/>
        </p:nvSpPr>
        <p:spPr>
          <a:xfrm>
            <a:off x="3557471" y="2104372"/>
            <a:ext cx="187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A1c 9.9%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432775A-D5DE-6044-A15E-83F3A4C07EF2}"/>
              </a:ext>
            </a:extLst>
          </p:cNvPr>
          <p:cNvSpPr/>
          <p:nvPr/>
        </p:nvSpPr>
        <p:spPr>
          <a:xfrm>
            <a:off x="1973315" y="2161815"/>
            <a:ext cx="1469973" cy="8861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6 </a:t>
            </a:r>
            <a:r>
              <a:rPr lang="en-US" sz="2800" dirty="0" err="1">
                <a:latin typeface="Franklin Gothic Book" panose="020B0503020102020204" pitchFamily="34" charset="0"/>
              </a:rPr>
              <a:t>Mths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DBA42-08F5-3F4D-8A85-C540D7AA2D29}"/>
              </a:ext>
            </a:extLst>
          </p:cNvPr>
          <p:cNvSpPr txBox="1"/>
          <p:nvPr/>
        </p:nvSpPr>
        <p:spPr>
          <a:xfrm>
            <a:off x="3557471" y="2609652"/>
            <a:ext cx="1662938" cy="923330"/>
          </a:xfrm>
          <a:prstGeom prst="rect">
            <a:avLst/>
          </a:prstGeom>
          <a:noFill/>
          <a:ln w="19050">
            <a:solidFill>
              <a:srgbClr val="ED1C2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Symptomatic DM with BG in 400- 500s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27819-60D6-D842-B72F-8339DA12C43B}"/>
              </a:ext>
            </a:extLst>
          </p:cNvPr>
          <p:cNvCxnSpPr/>
          <p:nvPr/>
        </p:nvCxnSpPr>
        <p:spPr>
          <a:xfrm>
            <a:off x="5429135" y="2091722"/>
            <a:ext cx="0" cy="13372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EEB5F4C-169A-A140-B6B9-11EAE035B375}"/>
              </a:ext>
            </a:extLst>
          </p:cNvPr>
          <p:cNvSpPr/>
          <p:nvPr/>
        </p:nvSpPr>
        <p:spPr>
          <a:xfrm>
            <a:off x="6817445" y="2205721"/>
            <a:ext cx="1304497" cy="8861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4 </a:t>
            </a:r>
            <a:r>
              <a:rPr lang="en-US" sz="2800" dirty="0" err="1">
                <a:latin typeface="Franklin Gothic Book" panose="020B0503020102020204" pitchFamily="34" charset="0"/>
              </a:rPr>
              <a:t>wks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F4124-3668-5E42-8752-F2D8EC0CC863}"/>
              </a:ext>
            </a:extLst>
          </p:cNvPr>
          <p:cNvSpPr txBox="1"/>
          <p:nvPr/>
        </p:nvSpPr>
        <p:spPr>
          <a:xfrm>
            <a:off x="8121942" y="2028772"/>
            <a:ext cx="1662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Hypoglycemia resolved &amp; insulin stopped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06CA089-9DE4-E347-800D-0CC049D78EB3}"/>
              </a:ext>
            </a:extLst>
          </p:cNvPr>
          <p:cNvSpPr/>
          <p:nvPr/>
        </p:nvSpPr>
        <p:spPr>
          <a:xfrm>
            <a:off x="9485017" y="2155822"/>
            <a:ext cx="1539676" cy="8861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10 </a:t>
            </a:r>
            <a:r>
              <a:rPr lang="en-US" sz="2800" dirty="0" err="1">
                <a:latin typeface="Franklin Gothic Book" panose="020B0503020102020204" pitchFamily="34" charset="0"/>
              </a:rPr>
              <a:t>wks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CCC9B-9051-DD40-9120-8BF05DA91D59}"/>
              </a:ext>
            </a:extLst>
          </p:cNvPr>
          <p:cNvSpPr txBox="1"/>
          <p:nvPr/>
        </p:nvSpPr>
        <p:spPr>
          <a:xfrm>
            <a:off x="10952192" y="2121833"/>
            <a:ext cx="1317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Franklin Gothic Book" panose="020B0503020102020204" pitchFamily="34" charset="0"/>
              </a:rPr>
              <a:t>A1c 5.6%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BB05CE-86C4-A243-8FDB-F869120A3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089" y="3774687"/>
            <a:ext cx="9439821" cy="210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2" grpId="0" animBg="1"/>
      <p:bldP spid="15" grpId="0" animBg="1"/>
      <p:bldP spid="16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9523-1550-9941-803C-655E318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59" y="7937"/>
            <a:ext cx="1069108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Drug-Drug Interactions: ARVs and Antihyperglycemics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8FFBB-3D98-6844-B231-0B37C340F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738" y="1065213"/>
            <a:ext cx="5117728" cy="639763"/>
          </a:xfrm>
        </p:spPr>
        <p:txBody>
          <a:bodyPr/>
          <a:lstStyle/>
          <a:p>
            <a:r>
              <a:rPr lang="en-US" dirty="0"/>
              <a:t>Biguanides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8A386-CE44-EB47-B9F9-C3757FED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738" y="1638300"/>
            <a:ext cx="5117728" cy="3951288"/>
          </a:xfrm>
        </p:spPr>
        <p:txBody>
          <a:bodyPr>
            <a:normAutofit/>
          </a:bodyPr>
          <a:lstStyle/>
          <a:p>
            <a:r>
              <a:rPr lang="en-US" dirty="0"/>
              <a:t>BIC ↑ Metformin AUC by 39% </a:t>
            </a:r>
          </a:p>
          <a:p>
            <a:r>
              <a:rPr lang="en-US" dirty="0"/>
              <a:t>DTG QD + Metformin 500mg BID ↑ Metformin AUC by 39% and </a:t>
            </a:r>
            <a:r>
              <a:rPr lang="en-US" dirty="0" err="1"/>
              <a:t>C</a:t>
            </a:r>
            <a:r>
              <a:rPr lang="en-US" baseline="-25000" dirty="0" err="1"/>
              <a:t>max</a:t>
            </a:r>
            <a:r>
              <a:rPr lang="en-US" dirty="0"/>
              <a:t> 66%</a:t>
            </a:r>
          </a:p>
          <a:p>
            <a:r>
              <a:rPr lang="en-US" dirty="0"/>
              <a:t>DTG BID + Metformin 500mg BID ↑ Metformin AUC 2.4 fold and </a:t>
            </a:r>
            <a:r>
              <a:rPr lang="en-US" dirty="0" err="1"/>
              <a:t>C</a:t>
            </a:r>
            <a:r>
              <a:rPr lang="en-US" baseline="-25000" dirty="0" err="1"/>
              <a:t>max</a:t>
            </a:r>
            <a:r>
              <a:rPr lang="en-US" dirty="0"/>
              <a:t> 2 fold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1D68B-6783-A142-9E1C-53A8FE813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2508" y="1006476"/>
            <a:ext cx="5389033" cy="639763"/>
          </a:xfrm>
        </p:spPr>
        <p:txBody>
          <a:bodyPr/>
          <a:lstStyle/>
          <a:p>
            <a:r>
              <a:rPr lang="en-US" dirty="0"/>
              <a:t>DPP-4 Inhibitors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A4153-F772-FA42-A5AB-7553DCBAF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2508" y="1646237"/>
            <a:ext cx="5389033" cy="2508249"/>
          </a:xfrm>
        </p:spPr>
        <p:txBody>
          <a:bodyPr>
            <a:normAutofit/>
          </a:bodyPr>
          <a:lstStyle/>
          <a:p>
            <a:r>
              <a:rPr lang="en-US" dirty="0"/>
              <a:t>EVG/c expected to ↑ </a:t>
            </a:r>
            <a:r>
              <a:rPr lang="en-US" dirty="0" err="1"/>
              <a:t>saxagliptin</a:t>
            </a:r>
            <a:r>
              <a:rPr lang="en-US" dirty="0"/>
              <a:t>: limit dose to 2.5mg</a:t>
            </a:r>
          </a:p>
          <a:p>
            <a:r>
              <a:rPr lang="en-US" dirty="0"/>
              <a:t>All PIs may ↑ </a:t>
            </a:r>
            <a:r>
              <a:rPr lang="en-US" dirty="0" err="1"/>
              <a:t>saxagliptin</a:t>
            </a:r>
            <a:r>
              <a:rPr lang="en-US" dirty="0"/>
              <a:t>: limit dose to 2.5mg</a:t>
            </a:r>
          </a:p>
          <a:p>
            <a:r>
              <a:rPr lang="en-US" dirty="0"/>
              <a:t>EFV, NVP, ETR may ↓ </a:t>
            </a:r>
            <a:r>
              <a:rPr lang="en-US" dirty="0" err="1"/>
              <a:t>saxagliptin</a:t>
            </a:r>
            <a:r>
              <a:rPr lang="en-US" dirty="0"/>
              <a:t> and linagliptin levels</a:t>
            </a:r>
          </a:p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CF2E143-701D-E247-9C8F-208D9AB99A49}"/>
              </a:ext>
            </a:extLst>
          </p:cNvPr>
          <p:cNvSpPr txBox="1">
            <a:spLocks/>
          </p:cNvSpPr>
          <p:nvPr/>
        </p:nvSpPr>
        <p:spPr>
          <a:xfrm>
            <a:off x="6052508" y="4347426"/>
            <a:ext cx="5389033" cy="439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SGLT-2 Inhibitors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A21246A-1640-6E44-9B81-43D8E702EEC3}"/>
              </a:ext>
            </a:extLst>
          </p:cNvPr>
          <p:cNvSpPr txBox="1">
            <a:spLocks/>
          </p:cNvSpPr>
          <p:nvPr/>
        </p:nvSpPr>
        <p:spPr>
          <a:xfrm>
            <a:off x="6204910" y="4900613"/>
            <a:ext cx="5389033" cy="137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0F69D6-0EF4-FF48-B602-9141CD8953D9}"/>
              </a:ext>
            </a:extLst>
          </p:cNvPr>
          <p:cNvSpPr/>
          <p:nvPr/>
        </p:nvSpPr>
        <p:spPr>
          <a:xfrm>
            <a:off x="6103196" y="4787164"/>
            <a:ext cx="5117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PI/r and PI/c expected to ↓ </a:t>
            </a:r>
            <a:r>
              <a:rPr lang="en-US" sz="2400" dirty="0" err="1">
                <a:latin typeface="Franklin Gothic Book" panose="020B0503020102020204" pitchFamily="34" charset="0"/>
              </a:rPr>
              <a:t>canaglifolzin</a:t>
            </a:r>
            <a:r>
              <a:rPr lang="en-US" sz="2400" dirty="0">
                <a:latin typeface="Franklin Gothic Book" panose="020B0503020102020204" pitchFamily="34" charset="0"/>
              </a:rPr>
              <a:t> level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84AB4-3E30-4B40-8B55-8C1DD3412432}"/>
              </a:ext>
            </a:extLst>
          </p:cNvPr>
          <p:cNvSpPr txBox="1"/>
          <p:nvPr/>
        </p:nvSpPr>
        <p:spPr>
          <a:xfrm>
            <a:off x="185738" y="6443663"/>
            <a:ext cx="324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DHHS ARV Guidelines. 2019</a:t>
            </a:r>
          </a:p>
        </p:txBody>
      </p:sp>
    </p:spTree>
    <p:extLst>
      <p:ext uri="{BB962C8B-B14F-4D97-AF65-F5344CB8AC3E}">
        <p14:creationId xmlns:p14="http://schemas.microsoft.com/office/powerpoint/2010/main" val="41800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099C-060A-3E47-BF09-4392BE9C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5" y="346589"/>
            <a:ext cx="6520115" cy="1776693"/>
          </a:xfrm>
        </p:spPr>
        <p:txBody>
          <a:bodyPr>
            <a:normAutofit/>
          </a:bodyPr>
          <a:lstStyle/>
          <a:p>
            <a:r>
              <a:rPr lang="en-US" dirty="0"/>
              <a:t>Integration of HIV and NCDs: Lessons from SEARCH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B202BF-074B-534D-BCCA-BE718BA90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592" r="49468"/>
          <a:stretch/>
        </p:blipFill>
        <p:spPr>
          <a:xfrm>
            <a:off x="6551163" y="80814"/>
            <a:ext cx="5312074" cy="603522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F3E722-E148-3548-8C89-F90F6674AD5A}"/>
              </a:ext>
            </a:extLst>
          </p:cNvPr>
          <p:cNvSpPr txBox="1"/>
          <p:nvPr/>
        </p:nvSpPr>
        <p:spPr>
          <a:xfrm>
            <a:off x="8636000" y="6488668"/>
            <a:ext cx="387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Franklin Gothic Book" panose="020B0503020102020204" pitchFamily="34" charset="0"/>
              </a:rPr>
              <a:t>Havlir</a:t>
            </a:r>
            <a:r>
              <a:rPr lang="en-US" dirty="0">
                <a:latin typeface="Franklin Gothic Book" panose="020B0503020102020204" pitchFamily="34" charset="0"/>
              </a:rPr>
              <a:t> D et al. </a:t>
            </a:r>
            <a:r>
              <a:rPr lang="en-US" i="1" dirty="0">
                <a:latin typeface="Franklin Gothic Book" panose="020B0503020102020204" pitchFamily="34" charset="0"/>
              </a:rPr>
              <a:t>NEJM</a:t>
            </a:r>
            <a:r>
              <a:rPr lang="en-US" dirty="0">
                <a:latin typeface="Franklin Gothic Book" panose="020B0503020102020204" pitchFamily="34" charset="0"/>
              </a:rPr>
              <a:t> 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BDB46-406E-D848-9DAA-55EA295D3AE0}"/>
              </a:ext>
            </a:extLst>
          </p:cNvPr>
          <p:cNvSpPr/>
          <p:nvPr/>
        </p:nvSpPr>
        <p:spPr>
          <a:xfrm>
            <a:off x="10290725" y="346589"/>
            <a:ext cx="1572512" cy="5362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AFC5EF-B2B3-7044-ADFD-D9774D0A54F0}"/>
              </a:ext>
            </a:extLst>
          </p:cNvPr>
          <p:cNvSpPr/>
          <p:nvPr/>
        </p:nvSpPr>
        <p:spPr>
          <a:xfrm>
            <a:off x="4253918" y="2680842"/>
            <a:ext cx="334537" cy="356839"/>
          </a:xfrm>
          <a:prstGeom prst="rect">
            <a:avLst/>
          </a:prstGeom>
          <a:solidFill>
            <a:srgbClr val="4267B2"/>
          </a:solidFill>
          <a:ln>
            <a:solidFill>
              <a:srgbClr val="4267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6C0A9-431E-CC4D-A08D-3E553B77913D}"/>
              </a:ext>
            </a:extLst>
          </p:cNvPr>
          <p:cNvSpPr/>
          <p:nvPr/>
        </p:nvSpPr>
        <p:spPr>
          <a:xfrm>
            <a:off x="4253919" y="3310887"/>
            <a:ext cx="334537" cy="3345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2935F8-855E-004B-97C3-F1F34330CAD2}"/>
              </a:ext>
            </a:extLst>
          </p:cNvPr>
          <p:cNvSpPr txBox="1"/>
          <p:nvPr/>
        </p:nvSpPr>
        <p:spPr>
          <a:xfrm>
            <a:off x="4588455" y="2628428"/>
            <a:ext cx="18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Intervention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F6EA07-C5B6-604B-A564-3419B4A1667F}"/>
              </a:ext>
            </a:extLst>
          </p:cNvPr>
          <p:cNvSpPr txBox="1"/>
          <p:nvPr/>
        </p:nvSpPr>
        <p:spPr>
          <a:xfrm>
            <a:off x="4588455" y="3231717"/>
            <a:ext cx="187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Control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BE29758-A8A4-DA4B-BC9C-A17B57C95AB9}"/>
                  </a:ext>
                </a:extLst>
              </p14:cNvPr>
              <p14:cNvContentPartPr/>
              <p14:nvPr/>
            </p14:nvContentPartPr>
            <p14:xfrm>
              <a:off x="-1548553" y="3567266"/>
              <a:ext cx="360" cy="34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BE29758-A8A4-DA4B-BC9C-A17B57C95A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557193" y="3558626"/>
                <a:ext cx="180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5E3D6F6-6A9C-E84E-84AA-00583DC31873}"/>
                  </a:ext>
                </a:extLst>
              </p14:cNvPr>
              <p14:cNvContentPartPr/>
              <p14:nvPr/>
            </p14:nvContentPartPr>
            <p14:xfrm>
              <a:off x="-1548553" y="3607226"/>
              <a:ext cx="57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5E3D6F6-6A9C-E84E-84AA-00583DC318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557193" y="3598586"/>
                <a:ext cx="234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A9F7E68-9D6B-AE48-AC33-3DE34A791305}"/>
              </a:ext>
            </a:extLst>
          </p:cNvPr>
          <p:cNvSpPr txBox="1"/>
          <p:nvPr/>
        </p:nvSpPr>
        <p:spPr>
          <a:xfrm>
            <a:off x="0" y="5592822"/>
            <a:ext cx="6461861" cy="523220"/>
          </a:xfrm>
          <a:prstGeom prst="rect">
            <a:avLst/>
          </a:prstGeom>
          <a:solidFill>
            <a:srgbClr val="ED1C2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Singano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V et al. IAS 2019. MOPDD0105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410" y="3114781"/>
            <a:ext cx="3806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Franklin Gothic Book" panose="020B0503020102020204" pitchFamily="34" charset="0"/>
              </a:rPr>
              <a:t>“…The secret of the care of the patient is caring for the patient…”</a:t>
            </a:r>
          </a:p>
          <a:p>
            <a:r>
              <a:rPr lang="en-US" sz="2800" b="1" dirty="0" smtClean="0">
                <a:latin typeface="Franklin Gothic Book" panose="020B0503020102020204" pitchFamily="34" charset="0"/>
              </a:rPr>
              <a:t>- Dr. Francis Peabody</a:t>
            </a:r>
            <a:endParaRPr lang="en-US" sz="28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6797-1221-E64C-AA21-C7C4AEEB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8010-E1BB-694D-8C3E-E2EEA117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113184"/>
            <a:ext cx="11242737" cy="5012982"/>
          </a:xfrm>
        </p:spPr>
        <p:txBody>
          <a:bodyPr>
            <a:normAutofit/>
          </a:bodyPr>
          <a:lstStyle/>
          <a:p>
            <a:r>
              <a:rPr lang="en-US" dirty="0"/>
              <a:t>Significant burden of disease with HIV-DM which likely contributes to increased risk of cardiovascular and renal disease</a:t>
            </a:r>
          </a:p>
          <a:p>
            <a:r>
              <a:rPr lang="en-US" dirty="0"/>
              <a:t>Dearth of diabetes prevention data in PWH but traditional measures may work</a:t>
            </a:r>
          </a:p>
          <a:p>
            <a:r>
              <a:rPr lang="en-US" dirty="0"/>
              <a:t>Traditional diabetes risk scores do not perform well in PWH</a:t>
            </a:r>
          </a:p>
          <a:p>
            <a:r>
              <a:rPr lang="en-US" dirty="0"/>
              <a:t>Optimal diagnostic cutoffs unknown for A1c (or pre-DM)</a:t>
            </a:r>
          </a:p>
          <a:p>
            <a:r>
              <a:rPr lang="en-US" dirty="0"/>
              <a:t>We have a long way to go for optimal management (think HIV 20 years ago!)</a:t>
            </a:r>
          </a:p>
        </p:txBody>
      </p:sp>
    </p:spTree>
    <p:extLst>
      <p:ext uri="{BB962C8B-B14F-4D97-AF65-F5344CB8AC3E}">
        <p14:creationId xmlns:p14="http://schemas.microsoft.com/office/powerpoint/2010/main" val="32332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CME with </a:t>
            </a:r>
            <a:r>
              <a:rPr lang="en-GB" sz="2400" dirty="0" err="1"/>
              <a:t>Integritas</a:t>
            </a:r>
            <a:r>
              <a:rPr lang="en-GB" sz="2400" dirty="0"/>
              <a:t> Communications, LLC (through unrestricted educational grant, Gilead Sciences)</a:t>
            </a:r>
          </a:p>
          <a:p>
            <a:r>
              <a:rPr lang="en-GB" sz="2400" dirty="0"/>
              <a:t>Consulting with </a:t>
            </a:r>
            <a:r>
              <a:rPr lang="en-GB" sz="2400" dirty="0" err="1"/>
              <a:t>Abt</a:t>
            </a:r>
            <a:r>
              <a:rPr lang="en-GB" sz="2400" dirty="0"/>
              <a:t> Associates (HRSA project)</a:t>
            </a:r>
          </a:p>
          <a:p>
            <a:endParaRPr lang="en-GB" sz="2400" dirty="0"/>
          </a:p>
          <a:p>
            <a:pPr marL="0" indent="0" algn="ctr">
              <a:buNone/>
            </a:pPr>
            <a:r>
              <a:rPr lang="en-GB" sz="2400" b="1" dirty="0"/>
              <a:t>No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7AE8-024F-9245-80FF-411F3E52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A7023-955D-5D4C-97A8-EF2103A10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HIV-DM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5E573-756A-4947-8079-4628D5CD6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Karla Galaviz, PhD, MSc </a:t>
            </a:r>
          </a:p>
          <a:p>
            <a:pPr marL="0" indent="0">
              <a:buNone/>
            </a:pPr>
            <a:r>
              <a:rPr lang="en-US" dirty="0"/>
              <a:t>Mohammed K. Ali, </a:t>
            </a:r>
            <a:r>
              <a:rPr lang="en-US" dirty="0" err="1"/>
              <a:t>MBchB</a:t>
            </a:r>
            <a:r>
              <a:rPr lang="en-US" dirty="0"/>
              <a:t>, MSc, MBA</a:t>
            </a:r>
          </a:p>
          <a:p>
            <a:pPr marL="0" indent="0">
              <a:buNone/>
            </a:pPr>
            <a:r>
              <a:rPr lang="en-US" dirty="0"/>
              <a:t>Vincent C. Marconi, MD</a:t>
            </a:r>
          </a:p>
          <a:p>
            <a:pPr marL="0" indent="0">
              <a:buNone/>
            </a:pPr>
            <a:r>
              <a:rPr lang="en-US" dirty="0"/>
              <a:t>KM Venkat Narayan, MD, MSc, MBA</a:t>
            </a:r>
          </a:p>
          <a:p>
            <a:pPr marL="0" indent="0">
              <a:buNone/>
            </a:pPr>
            <a:r>
              <a:rPr lang="en-US" dirty="0" err="1"/>
              <a:t>Ighovwerha</a:t>
            </a:r>
            <a:r>
              <a:rPr lang="en-US" dirty="0"/>
              <a:t> </a:t>
            </a:r>
            <a:r>
              <a:rPr lang="en-US" dirty="0" err="1"/>
              <a:t>Ofotokun</a:t>
            </a:r>
            <a:r>
              <a:rPr lang="en-US" dirty="0"/>
              <a:t>, MD, MSc</a:t>
            </a:r>
          </a:p>
          <a:p>
            <a:pPr marL="0" indent="0">
              <a:buNone/>
            </a:pPr>
            <a:r>
              <a:rPr lang="en-US" dirty="0"/>
              <a:t>Brian K </a:t>
            </a:r>
            <a:r>
              <a:rPr lang="en-US" dirty="0" err="1"/>
              <a:t>Agan</a:t>
            </a:r>
            <a:r>
              <a:rPr lang="en-US" dirty="0"/>
              <a:t>, MD </a:t>
            </a:r>
          </a:p>
          <a:p>
            <a:pPr marL="0" indent="0">
              <a:buNone/>
            </a:pPr>
            <a:r>
              <a:rPr lang="en-US" dirty="0"/>
              <a:t>Christina Mehta, PhD </a:t>
            </a:r>
          </a:p>
          <a:p>
            <a:pPr marL="0" indent="0">
              <a:buNone/>
            </a:pPr>
            <a:r>
              <a:rPr lang="en-US" dirty="0" err="1"/>
              <a:t>Rincy</a:t>
            </a:r>
            <a:r>
              <a:rPr lang="en-US" dirty="0"/>
              <a:t> Varughese, MS, MPH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26E6D-FE3F-B642-BF28-D6D9D52A6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Mentors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E926D-76FF-BB42-BAB8-CA9CDC511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100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Carlos del Rio, MD</a:t>
            </a:r>
          </a:p>
          <a:p>
            <a:pPr marL="0" indent="0">
              <a:buNone/>
            </a:pPr>
            <a:r>
              <a:rPr lang="en-US" dirty="0"/>
              <a:t>Wendy S. Armstrong, MD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3BA775-8355-9E4B-9669-E3796FD44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442" y="3965458"/>
            <a:ext cx="1661439" cy="1651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9DF6C-6E6F-1045-BA75-5F01F6CA9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71" y="4224413"/>
            <a:ext cx="1943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B4F4-9A20-1F46-9470-910224B7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6C8B-93F3-454A-BABE-F12D5CA80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Epidemiology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Pathophysiology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Screening, Diagnosis &amp; Prevention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Management &amp; Implementation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9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56058"/>
            <a:ext cx="10363200" cy="250700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Epidemiology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&amp;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Pathophysiology</a:t>
            </a:r>
            <a:endParaRPr lang="en-US" dirty="0">
              <a:solidFill>
                <a:srgbClr val="002060"/>
              </a:solidFill>
              <a:latin typeface="Georgia" panose="02040502050405020303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4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7889-010E-0E44-A129-DEB880B4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59" y="-64324"/>
            <a:ext cx="10691040" cy="1143000"/>
          </a:xfrm>
        </p:spPr>
        <p:txBody>
          <a:bodyPr/>
          <a:lstStyle/>
          <a:p>
            <a:r>
              <a:rPr lang="en-US" dirty="0"/>
              <a:t>HIV and Diabetes: Partners from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9B4C-1DD8-8F45-9B9C-6BE14E576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80" y="5786203"/>
            <a:ext cx="10691040" cy="339962"/>
          </a:xfrm>
        </p:spPr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F0688CB4-5C64-2646-BC3A-8213C59CF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80" y="5425694"/>
            <a:ext cx="3639456" cy="338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E49F4-2AE1-A544-A688-6E6B5FB76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04" y="1530368"/>
            <a:ext cx="4037774" cy="495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D0AAB-6EA1-8D4F-A535-2E3D3BB26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542" y="1946403"/>
            <a:ext cx="6334057" cy="1725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C99E1-31AB-7A42-AD2B-94CE55583F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380"/>
          <a:stretch/>
        </p:blipFill>
        <p:spPr>
          <a:xfrm>
            <a:off x="414028" y="981720"/>
            <a:ext cx="4560727" cy="4422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43ECD9-EF92-1F43-9CD0-FFD1B3080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25" y="1078676"/>
            <a:ext cx="11371047" cy="4685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F4EF67-22EB-3E4B-8A8F-7DEF051BF52D}"/>
              </a:ext>
            </a:extLst>
          </p:cNvPr>
          <p:cNvSpPr txBox="1"/>
          <p:nvPr/>
        </p:nvSpPr>
        <p:spPr>
          <a:xfrm>
            <a:off x="7961971" y="6113850"/>
            <a:ext cx="423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Franklin Gothic Book" panose="020B0503020102020204" pitchFamily="34" charset="0"/>
              </a:rPr>
              <a:t>Vendrell</a:t>
            </a:r>
            <a:r>
              <a:rPr lang="en-US" sz="1600" dirty="0">
                <a:latin typeface="Franklin Gothic Book" panose="020B0503020102020204" pitchFamily="34" charset="0"/>
              </a:rPr>
              <a:t> J et al </a:t>
            </a:r>
            <a:r>
              <a:rPr lang="en-US" sz="1600" i="1" dirty="0">
                <a:latin typeface="Franklin Gothic Book" panose="020B0503020102020204" pitchFamily="34" charset="0"/>
              </a:rPr>
              <a:t>Lancet</a:t>
            </a:r>
            <a:r>
              <a:rPr lang="en-US" sz="1600" dirty="0">
                <a:latin typeface="Franklin Gothic Book" panose="020B0503020102020204" pitchFamily="34" charset="0"/>
              </a:rPr>
              <a:t> 1988 </a:t>
            </a:r>
          </a:p>
          <a:p>
            <a:pPr algn="r"/>
            <a:r>
              <a:rPr lang="en-US" sz="1600" dirty="0">
                <a:latin typeface="Franklin Gothic Book" panose="020B0503020102020204" pitchFamily="34" charset="0"/>
              </a:rPr>
              <a:t>Andrews et al </a:t>
            </a:r>
            <a:r>
              <a:rPr lang="en-US" sz="1600" i="1" dirty="0">
                <a:latin typeface="Franklin Gothic Book" panose="020B0503020102020204" pitchFamily="34" charset="0"/>
              </a:rPr>
              <a:t>Lancet</a:t>
            </a:r>
            <a:r>
              <a:rPr lang="en-US" sz="1600" dirty="0">
                <a:latin typeface="Franklin Gothic Book" panose="020B0503020102020204" pitchFamily="34" charset="0"/>
              </a:rPr>
              <a:t> 1989 </a:t>
            </a:r>
          </a:p>
          <a:p>
            <a:pPr algn="r"/>
            <a:r>
              <a:rPr lang="en-US" sz="1600" dirty="0">
                <a:latin typeface="Franklin Gothic Book" panose="020B0503020102020204" pitchFamily="34" charset="0"/>
              </a:rPr>
              <a:t>Sullivan </a:t>
            </a:r>
            <a:r>
              <a:rPr lang="en-US" sz="1600" i="1" dirty="0">
                <a:latin typeface="Franklin Gothic Book" panose="020B0503020102020204" pitchFamily="34" charset="0"/>
              </a:rPr>
              <a:t>The Diabetes Educator </a:t>
            </a:r>
            <a:r>
              <a:rPr lang="en-US" sz="1600" dirty="0">
                <a:latin typeface="Franklin Gothic Book" panose="020B0503020102020204" pitchFamily="34" charset="0"/>
              </a:rPr>
              <a:t>1991 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10814579-7E2E-5C4D-8F5A-62836E690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7" y="2608290"/>
            <a:ext cx="4862855" cy="3436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311899-97DD-4B48-B00F-995A6594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HIV and Diabetes Epidemiology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78570-DCA5-704A-B1E6-07EF601D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457" y="1243076"/>
            <a:ext cx="5117728" cy="639763"/>
          </a:xfrm>
        </p:spPr>
        <p:txBody>
          <a:bodyPr/>
          <a:lstStyle/>
          <a:p>
            <a:r>
              <a:rPr lang="en-US" dirty="0"/>
              <a:t>HIV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DE2F6-E17F-3246-AF3E-A234E67F0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457" y="1915205"/>
            <a:ext cx="4301228" cy="936071"/>
          </a:xfrm>
        </p:spPr>
        <p:txBody>
          <a:bodyPr>
            <a:normAutofit/>
          </a:bodyPr>
          <a:lstStyle/>
          <a:p>
            <a:r>
              <a:rPr lang="en-US" dirty="0"/>
              <a:t>36.9 million PWH</a:t>
            </a:r>
          </a:p>
          <a:p>
            <a:r>
              <a:rPr lang="en-US" dirty="0"/>
              <a:t>940,000 deaths due to HIV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F2F87E-E686-E645-90CE-32E5484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2510" y="1156493"/>
            <a:ext cx="5389033" cy="639763"/>
          </a:xfrm>
        </p:spPr>
        <p:txBody>
          <a:bodyPr/>
          <a:lstStyle/>
          <a:p>
            <a:r>
              <a:rPr lang="en-US" dirty="0"/>
              <a:t>Diabetes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BEB977-B954-7D42-801E-80F7D72DC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2509" y="1886375"/>
            <a:ext cx="5389033" cy="18231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422 million people with Diabetes</a:t>
            </a:r>
          </a:p>
          <a:p>
            <a:r>
              <a:rPr lang="en-US" dirty="0"/>
              <a:t>Age-adjusted prevalence</a:t>
            </a:r>
          </a:p>
          <a:p>
            <a:pPr lvl="1"/>
            <a:r>
              <a:rPr lang="en-US" dirty="0"/>
              <a:t>1980: 4.7% </a:t>
            </a:r>
            <a:r>
              <a:rPr lang="en-US" dirty="0">
                <a:sym typeface="Wingdings" pitchFamily="2" charset="2"/>
              </a:rPr>
              <a:t> 2014: 8.5%</a:t>
            </a:r>
          </a:p>
          <a:p>
            <a:pPr lvl="1"/>
            <a:r>
              <a:rPr lang="en-US" dirty="0">
                <a:sym typeface="Wingdings" pitchFamily="2" charset="2"/>
              </a:rPr>
              <a:t>Greatest increase in LMIC</a:t>
            </a:r>
          </a:p>
          <a:p>
            <a:r>
              <a:rPr lang="en-US" dirty="0"/>
              <a:t>4 million deaths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FEDEEE-7512-364A-A269-C0ABF7145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30" r="6399"/>
          <a:stretch/>
        </p:blipFill>
        <p:spPr>
          <a:xfrm>
            <a:off x="8422888" y="3508559"/>
            <a:ext cx="3599223" cy="25360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5180AA-DBF6-5047-81D8-14496EBCF7A4}"/>
              </a:ext>
            </a:extLst>
          </p:cNvPr>
          <p:cNvSpPr/>
          <p:nvPr/>
        </p:nvSpPr>
        <p:spPr>
          <a:xfrm>
            <a:off x="7210089" y="6211669"/>
            <a:ext cx="511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i="1" dirty="0">
                <a:latin typeface="Franklin Gothic Book" panose="020B0503020102020204" pitchFamily="34" charset="0"/>
              </a:rPr>
              <a:t>NCD Risk Factor Collaboration, WHO Diabetes, WHO Global Observatory data</a:t>
            </a:r>
          </a:p>
        </p:txBody>
      </p:sp>
    </p:spTree>
    <p:extLst>
      <p:ext uri="{BB962C8B-B14F-4D97-AF65-F5344CB8AC3E}">
        <p14:creationId xmlns:p14="http://schemas.microsoft.com/office/powerpoint/2010/main" val="419973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7A1C-238F-B247-864A-CE7C15F3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198483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Diabetes and HIV: SDHs are a Common Bond Globally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8F9025-7B47-554F-9B91-42E2B822A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3587"/>
          <a:stretch/>
        </p:blipFill>
        <p:spPr>
          <a:xfrm>
            <a:off x="479980" y="844550"/>
            <a:ext cx="5616020" cy="5168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67D476-2C6D-8045-9266-C597F672EFC0}"/>
              </a:ext>
            </a:extLst>
          </p:cNvPr>
          <p:cNvSpPr txBox="1"/>
          <p:nvPr/>
        </p:nvSpPr>
        <p:spPr>
          <a:xfrm>
            <a:off x="50706" y="6041786"/>
            <a:ext cx="409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Mendenhall E et al. </a:t>
            </a:r>
            <a:r>
              <a:rPr lang="en-US" i="1" dirty="0">
                <a:latin typeface="Franklin Gothic Book" panose="020B0503020102020204" pitchFamily="34" charset="0"/>
              </a:rPr>
              <a:t>Lancet </a:t>
            </a:r>
            <a:r>
              <a:rPr lang="en-US" dirty="0">
                <a:latin typeface="Franklin Gothic Book" panose="020B0503020102020204" pitchFamily="34" charset="0"/>
              </a:rPr>
              <a:t>2018;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3159B-F784-EF40-82F8-9CC68CC1FF7C}"/>
              </a:ext>
            </a:extLst>
          </p:cNvPr>
          <p:cNvSpPr/>
          <p:nvPr/>
        </p:nvSpPr>
        <p:spPr>
          <a:xfrm>
            <a:off x="479980" y="1987551"/>
            <a:ext cx="5616020" cy="428624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61FA2-8474-6746-9AFE-1DE9CAA47AE3}"/>
              </a:ext>
            </a:extLst>
          </p:cNvPr>
          <p:cNvSpPr/>
          <p:nvPr/>
        </p:nvSpPr>
        <p:spPr>
          <a:xfrm>
            <a:off x="479980" y="3211512"/>
            <a:ext cx="5616020" cy="428624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3952F-E183-A348-9CF3-68DA67596919}"/>
              </a:ext>
            </a:extLst>
          </p:cNvPr>
          <p:cNvSpPr/>
          <p:nvPr/>
        </p:nvSpPr>
        <p:spPr>
          <a:xfrm>
            <a:off x="479980" y="4398169"/>
            <a:ext cx="5616020" cy="428624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31C879-A606-F94A-B5D0-47142CEF3C06}"/>
              </a:ext>
            </a:extLst>
          </p:cNvPr>
          <p:cNvSpPr/>
          <p:nvPr/>
        </p:nvSpPr>
        <p:spPr>
          <a:xfrm>
            <a:off x="479980" y="5584826"/>
            <a:ext cx="5616020" cy="428624"/>
          </a:xfrm>
          <a:prstGeom prst="rect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4BD9B-1C73-1346-8CE0-291272EA9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36" b="12892"/>
          <a:stretch/>
        </p:blipFill>
        <p:spPr>
          <a:xfrm>
            <a:off x="6923654" y="1264460"/>
            <a:ext cx="3018330" cy="18735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A635F3-AB36-1640-9DAD-A953D0DB6FC2}"/>
              </a:ext>
            </a:extLst>
          </p:cNvPr>
          <p:cNvSpPr txBox="1"/>
          <p:nvPr/>
        </p:nvSpPr>
        <p:spPr>
          <a:xfrm>
            <a:off x="6782332" y="653518"/>
            <a:ext cx="3086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D1C24"/>
                </a:solidFill>
                <a:latin typeface="Franklin Gothic Book" panose="020B0503020102020204" pitchFamily="34" charset="0"/>
              </a:rPr>
              <a:t>Poverty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74537B-E6AA-FF47-ADA9-7ADE3F3AE55C}"/>
              </a:ext>
            </a:extLst>
          </p:cNvPr>
          <p:cNvSpPr/>
          <p:nvPr/>
        </p:nvSpPr>
        <p:spPr>
          <a:xfrm>
            <a:off x="8441780" y="1936484"/>
            <a:ext cx="845998" cy="796139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441850-7231-4E49-B973-078A5B261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010" y="3251823"/>
            <a:ext cx="2493748" cy="16403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8D4194-5B3A-ED47-B729-1B0896607158}"/>
              </a:ext>
            </a:extLst>
          </p:cNvPr>
          <p:cNvSpPr txBox="1"/>
          <p:nvPr/>
        </p:nvSpPr>
        <p:spPr>
          <a:xfrm>
            <a:off x="8006719" y="2711332"/>
            <a:ext cx="30183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1C24"/>
                </a:solidFill>
                <a:latin typeface="Franklin Gothic Book" panose="020B0503020102020204" pitchFamily="34" charset="0"/>
              </a:rPr>
              <a:t>New HIV Diagnosis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AED324-F28B-CB40-AE48-2BAC4A5D8754}"/>
              </a:ext>
            </a:extLst>
          </p:cNvPr>
          <p:cNvSpPr/>
          <p:nvPr/>
        </p:nvSpPr>
        <p:spPr>
          <a:xfrm>
            <a:off x="9515884" y="3809585"/>
            <a:ext cx="957568" cy="952801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6A1458-4A0E-654E-B5DB-E1CDE88D38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41"/>
          <a:stretch/>
        </p:blipFill>
        <p:spPr>
          <a:xfrm>
            <a:off x="9505046" y="4892155"/>
            <a:ext cx="2686954" cy="17327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0F6FFC-9316-4E45-9138-065E2B7C8BB2}"/>
              </a:ext>
            </a:extLst>
          </p:cNvPr>
          <p:cNvSpPr txBox="1"/>
          <p:nvPr/>
        </p:nvSpPr>
        <p:spPr>
          <a:xfrm>
            <a:off x="9094046" y="4485104"/>
            <a:ext cx="34348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D1C24"/>
                </a:solidFill>
                <a:latin typeface="Franklin Gothic Book" panose="020B0503020102020204" pitchFamily="34" charset="0"/>
              </a:rPr>
              <a:t>Diabetes Prevalence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1AB93A-FB1C-8F44-8922-9DDDF5BD96F0}"/>
              </a:ext>
            </a:extLst>
          </p:cNvPr>
          <p:cNvSpPr/>
          <p:nvPr/>
        </p:nvSpPr>
        <p:spPr>
          <a:xfrm>
            <a:off x="10811481" y="5535103"/>
            <a:ext cx="1063258" cy="94406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33ABE1-3789-6841-A4CF-75A0559FEABD}"/>
              </a:ext>
            </a:extLst>
          </p:cNvPr>
          <p:cNvSpPr txBox="1"/>
          <p:nvPr/>
        </p:nvSpPr>
        <p:spPr>
          <a:xfrm>
            <a:off x="50706" y="6294502"/>
            <a:ext cx="704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Franklin Gothic Book" panose="020B0503020102020204" pitchFamily="34" charset="0"/>
              </a:rPr>
              <a:t>US Census Bureau. Poverty 2017; </a:t>
            </a:r>
          </a:p>
          <a:p>
            <a:r>
              <a:rPr lang="en-US" i="1" dirty="0">
                <a:latin typeface="Franklin Gothic Book" panose="020B0503020102020204" pitchFamily="34" charset="0"/>
              </a:rPr>
              <a:t>CDC HIV Surveillance 2018;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96EAB9-BD9C-0241-B77B-A1191733E864}"/>
              </a:ext>
            </a:extLst>
          </p:cNvPr>
          <p:cNvSpPr/>
          <p:nvPr/>
        </p:nvSpPr>
        <p:spPr>
          <a:xfrm>
            <a:off x="9381473" y="6549418"/>
            <a:ext cx="2860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Franklin Gothic Book" panose="020B0503020102020204" pitchFamily="34" charset="0"/>
              </a:rPr>
              <a:t>CDC Open Diab </a:t>
            </a:r>
            <a:r>
              <a:rPr lang="en-US" i="1" dirty="0" err="1">
                <a:latin typeface="Franklin Gothic Book" panose="020B0503020102020204" pitchFamily="34" charset="0"/>
              </a:rPr>
              <a:t>Journ</a:t>
            </a:r>
            <a:r>
              <a:rPr lang="en-US" i="1" dirty="0">
                <a:latin typeface="Franklin Gothic Book" panose="020B0503020102020204" pitchFamily="34" charset="0"/>
              </a:rPr>
              <a:t> 2012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7849-D6F6-A140-8B53-B27C4328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99202"/>
            <a:ext cx="10691040" cy="1143000"/>
          </a:xfrm>
        </p:spPr>
        <p:txBody>
          <a:bodyPr/>
          <a:lstStyle/>
          <a:p>
            <a:r>
              <a:rPr lang="en-US" dirty="0"/>
              <a:t>Incidence: HIV-DM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3EC4C-FB62-D34E-A56C-96ECC60AD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55" y="888826"/>
            <a:ext cx="11302165" cy="3719883"/>
          </a:xfrm>
        </p:spPr>
        <p:txBody>
          <a:bodyPr/>
          <a:lstStyle/>
          <a:p>
            <a:r>
              <a:rPr lang="en-US" dirty="0"/>
              <a:t>13.7</a:t>
            </a:r>
            <a:r>
              <a:rPr lang="en-US" baseline="30000" dirty="0"/>
              <a:t>a </a:t>
            </a:r>
            <a:r>
              <a:rPr lang="en-US" dirty="0"/>
              <a:t>– 17.4</a:t>
            </a:r>
            <a:r>
              <a:rPr lang="en-US" baseline="30000" dirty="0"/>
              <a:t>b</a:t>
            </a:r>
            <a:r>
              <a:rPr lang="en-US" dirty="0"/>
              <a:t> / 1,000 person years </a:t>
            </a:r>
          </a:p>
          <a:p>
            <a:pPr lvl="1"/>
            <a:r>
              <a:rPr lang="en-US" dirty="0"/>
              <a:t>10.8 / 1,000 PY (Asia)</a:t>
            </a:r>
          </a:p>
          <a:p>
            <a:r>
              <a:rPr lang="en-US" dirty="0"/>
              <a:t>French Cohort: ANRS</a:t>
            </a:r>
          </a:p>
          <a:p>
            <a:pPr marL="0" indent="0">
              <a:buNone/>
            </a:pPr>
            <a:r>
              <a:rPr lang="en-US" dirty="0"/>
              <a:t>	14.1/1,000 PY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116390-6FA1-1744-A693-B9601CEB2539}"/>
              </a:ext>
            </a:extLst>
          </p:cNvPr>
          <p:cNvSpPr/>
          <p:nvPr/>
        </p:nvSpPr>
        <p:spPr>
          <a:xfrm>
            <a:off x="201999" y="6101712"/>
            <a:ext cx="3638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err="1">
                <a:latin typeface="Franklin Gothic Book" panose="020B0503020102020204" pitchFamily="34" charset="0"/>
              </a:rPr>
              <a:t>a</a:t>
            </a:r>
            <a:r>
              <a:rPr lang="en-US" dirty="0" err="1">
                <a:latin typeface="Franklin Gothic Book" panose="020B0503020102020204" pitchFamily="34" charset="0"/>
              </a:rPr>
              <a:t>Richie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dirty="0" err="1">
                <a:latin typeface="Franklin Gothic Book" panose="020B0503020102020204" pitchFamily="34" charset="0"/>
              </a:rPr>
              <a:t>Nansseu</a:t>
            </a:r>
            <a:r>
              <a:rPr lang="en-US" dirty="0">
                <a:latin typeface="Franklin Gothic Book" panose="020B0503020102020204" pitchFamily="34" charset="0"/>
              </a:rPr>
              <a:t> J et al JAIDS 2018 </a:t>
            </a:r>
            <a:r>
              <a:rPr lang="en-US" baseline="30000" dirty="0" err="1">
                <a:latin typeface="Franklin Gothic Book" panose="020B0503020102020204" pitchFamily="34" charset="0"/>
              </a:rPr>
              <a:t>b</a:t>
            </a:r>
            <a:r>
              <a:rPr lang="en-US" dirty="0" err="1">
                <a:latin typeface="Franklin Gothic Book" panose="020B0503020102020204" pitchFamily="34" charset="0"/>
              </a:rPr>
              <a:t>Prioreschi</a:t>
            </a:r>
            <a:r>
              <a:rPr lang="en-US" dirty="0">
                <a:latin typeface="Franklin Gothic Book" panose="020B0503020102020204" pitchFamily="34" charset="0"/>
              </a:rPr>
              <a:t> A et al. BMJ Open 2016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DDB5B-FF10-8447-B16A-932F7D6D5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9" r="46350"/>
          <a:stretch/>
        </p:blipFill>
        <p:spPr>
          <a:xfrm>
            <a:off x="5679147" y="1606727"/>
            <a:ext cx="6373498" cy="4433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5FE319-D21C-3442-899C-89FD089FE142}"/>
              </a:ext>
            </a:extLst>
          </p:cNvPr>
          <p:cNvSpPr txBox="1"/>
          <p:nvPr/>
        </p:nvSpPr>
        <p:spPr>
          <a:xfrm>
            <a:off x="9020185" y="6211669"/>
            <a:ext cx="317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Franklin Gothic Book" panose="020B0503020102020204" pitchFamily="34" charset="0"/>
              </a:rPr>
              <a:t>Capeau</a:t>
            </a:r>
            <a:r>
              <a:rPr lang="en-US" dirty="0">
                <a:latin typeface="Franklin Gothic Book" panose="020B0503020102020204" pitchFamily="34" charset="0"/>
              </a:rPr>
              <a:t>, J et al. </a:t>
            </a:r>
            <a:r>
              <a:rPr lang="en-US" i="1" dirty="0">
                <a:latin typeface="Franklin Gothic Book" panose="020B0503020102020204" pitchFamily="34" charset="0"/>
              </a:rPr>
              <a:t>AIDS</a:t>
            </a:r>
            <a:r>
              <a:rPr lang="en-US" dirty="0">
                <a:latin typeface="Franklin Gothic Book" panose="020B0503020102020204" pitchFamily="34" charset="0"/>
              </a:rPr>
              <a:t> 2012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Han WM et al. </a:t>
            </a:r>
            <a:r>
              <a:rPr lang="en-US" i="1" dirty="0">
                <a:latin typeface="Franklin Gothic Book" panose="020B0503020102020204" pitchFamily="34" charset="0"/>
              </a:rPr>
              <a:t>JIAS</a:t>
            </a:r>
            <a:r>
              <a:rPr lang="en-US" dirty="0">
                <a:latin typeface="Franklin Gothic Book" panose="020B05030201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547490618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22995</TotalTime>
  <Words>1499</Words>
  <Application>Microsoft Office PowerPoint</Application>
  <PresentationFormat>Widescreen</PresentationFormat>
  <Paragraphs>376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Garamond</vt:lpstr>
      <vt:lpstr>Georgia</vt:lpstr>
      <vt:lpstr>Raleway</vt:lpstr>
      <vt:lpstr>Times</vt:lpstr>
      <vt:lpstr>Times New Roman</vt:lpstr>
      <vt:lpstr>Wingdings</vt:lpstr>
      <vt:lpstr>AIDS 2016_Template</vt:lpstr>
      <vt:lpstr>PowerPoint Presentation</vt:lpstr>
      <vt:lpstr>HIV and Diabetes:  The Care Continuum of a Co-epidemic</vt:lpstr>
      <vt:lpstr>Disclosures</vt:lpstr>
      <vt:lpstr>Outline</vt:lpstr>
      <vt:lpstr>Epidemiology  &amp; Pathophysiology</vt:lpstr>
      <vt:lpstr>HIV and Diabetes: Partners from the Beginning</vt:lpstr>
      <vt:lpstr>Global HIV and Diabetes Epidemiology</vt:lpstr>
      <vt:lpstr>Diabetes and HIV: SDHs are a Common Bond Globally</vt:lpstr>
      <vt:lpstr>Incidence: HIV-DM</vt:lpstr>
      <vt:lpstr>Prevalence: HIV-DM</vt:lpstr>
      <vt:lpstr>RISK FACTORS</vt:lpstr>
      <vt:lpstr>Progression to T2DM: 16-year Prospective Follow-up</vt:lpstr>
      <vt:lpstr>Diabetes Increases Cardio-renal Events in PWH</vt:lpstr>
      <vt:lpstr>HIV-DM: Endothelial Dysfunction and Inflammation</vt:lpstr>
      <vt:lpstr>Screening, Diagnosis &amp; Prevention</vt:lpstr>
      <vt:lpstr>Screening for Diabetes in HIV</vt:lpstr>
      <vt:lpstr>Risk Scores: How do they perform in PWH?</vt:lpstr>
      <vt:lpstr>PowerPoint Presentation</vt:lpstr>
      <vt:lpstr>Diagnosis: ADA 2019</vt:lpstr>
      <vt:lpstr>Factors Affecting A1c as Marker of Mean Glycemia</vt:lpstr>
      <vt:lpstr>A1C in HIV</vt:lpstr>
      <vt:lpstr>Diabetes Prevention: Lifestyle Modifications</vt:lpstr>
      <vt:lpstr>Management &amp; Implementation </vt:lpstr>
      <vt:lpstr>The HIV-DM Care Continuum</vt:lpstr>
      <vt:lpstr>Better Control Over Time?</vt:lpstr>
      <vt:lpstr>Do INSTIs Trigger Diabetes?</vt:lpstr>
      <vt:lpstr>Drug-Drug Interactions: ARVs and Antihyperglycemics</vt:lpstr>
      <vt:lpstr>Integration of HIV and NCDs: Lessons from SEARCH</vt:lpstr>
      <vt:lpstr>Conclusions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178</cp:revision>
  <cp:lastPrinted>2017-01-16T15:31:13Z</cp:lastPrinted>
  <dcterms:created xsi:type="dcterms:W3CDTF">2017-01-13T09:09:35Z</dcterms:created>
  <dcterms:modified xsi:type="dcterms:W3CDTF">2019-07-24T15:16:48Z</dcterms:modified>
</cp:coreProperties>
</file>